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53"/>
  </p:notesMasterIdLst>
  <p:sldIdLst>
    <p:sldId id="256" r:id="rId2"/>
    <p:sldId id="282" r:id="rId3"/>
    <p:sldId id="331" r:id="rId4"/>
    <p:sldId id="332" r:id="rId5"/>
    <p:sldId id="299" r:id="rId6"/>
    <p:sldId id="257" r:id="rId7"/>
    <p:sldId id="302" r:id="rId8"/>
    <p:sldId id="301" r:id="rId9"/>
    <p:sldId id="310" r:id="rId10"/>
    <p:sldId id="293" r:id="rId11"/>
    <p:sldId id="319" r:id="rId12"/>
    <p:sldId id="258" r:id="rId13"/>
    <p:sldId id="260" r:id="rId14"/>
    <p:sldId id="285" r:id="rId15"/>
    <p:sldId id="286" r:id="rId16"/>
    <p:sldId id="311" r:id="rId17"/>
    <p:sldId id="304" r:id="rId18"/>
    <p:sldId id="294" r:id="rId19"/>
    <p:sldId id="296" r:id="rId20"/>
    <p:sldId id="297" r:id="rId21"/>
    <p:sldId id="305" r:id="rId22"/>
    <p:sldId id="306" r:id="rId23"/>
    <p:sldId id="307" r:id="rId24"/>
    <p:sldId id="308" r:id="rId25"/>
    <p:sldId id="309" r:id="rId26"/>
    <p:sldId id="312" r:id="rId27"/>
    <p:sldId id="313" r:id="rId28"/>
    <p:sldId id="316" r:id="rId29"/>
    <p:sldId id="339" r:id="rId30"/>
    <p:sldId id="322" r:id="rId31"/>
    <p:sldId id="318" r:id="rId32"/>
    <p:sldId id="323" r:id="rId33"/>
    <p:sldId id="341" r:id="rId34"/>
    <p:sldId id="325" r:id="rId35"/>
    <p:sldId id="327" r:id="rId36"/>
    <p:sldId id="340" r:id="rId37"/>
    <p:sldId id="326" r:id="rId38"/>
    <p:sldId id="324" r:id="rId39"/>
    <p:sldId id="328" r:id="rId40"/>
    <p:sldId id="342" r:id="rId41"/>
    <p:sldId id="329" r:id="rId42"/>
    <p:sldId id="330" r:id="rId43"/>
    <p:sldId id="333" r:id="rId44"/>
    <p:sldId id="334" r:id="rId45"/>
    <p:sldId id="343" r:id="rId46"/>
    <p:sldId id="344" r:id="rId47"/>
    <p:sldId id="345" r:id="rId48"/>
    <p:sldId id="336" r:id="rId49"/>
    <p:sldId id="337" r:id="rId50"/>
    <p:sldId id="338" r:id="rId51"/>
    <p:sldId id="335" r:id="rId52"/>
  </p:sldIdLst>
  <p:sldSz cx="9144000" cy="6858000" type="screen4x3"/>
  <p:notesSz cx="6858000" cy="9144000"/>
  <p:defaultTextStyle>
    <a:defPPr>
      <a:defRPr lang="en-US"/>
    </a:defPPr>
    <a:lvl1pPr algn="l" rtl="0" fontAlgn="base">
      <a:spcBef>
        <a:spcPct val="20000"/>
      </a:spcBef>
      <a:spcAft>
        <a:spcPct val="0"/>
      </a:spcAft>
      <a:buChar char="•"/>
      <a:defRPr sz="2800" kern="1200">
        <a:solidFill>
          <a:schemeClr val="tx1"/>
        </a:solidFill>
        <a:latin typeface="Century Gothic" panose="020B0502020202020204" pitchFamily="34" charset="0"/>
        <a:ea typeface="+mn-ea"/>
        <a:cs typeface="+mn-cs"/>
      </a:defRPr>
    </a:lvl1pPr>
    <a:lvl2pPr marL="457200" algn="l" rtl="0" fontAlgn="base">
      <a:spcBef>
        <a:spcPct val="20000"/>
      </a:spcBef>
      <a:spcAft>
        <a:spcPct val="0"/>
      </a:spcAft>
      <a:buChar char="•"/>
      <a:defRPr sz="2800" kern="1200">
        <a:solidFill>
          <a:schemeClr val="tx1"/>
        </a:solidFill>
        <a:latin typeface="Century Gothic" panose="020B0502020202020204" pitchFamily="34" charset="0"/>
        <a:ea typeface="+mn-ea"/>
        <a:cs typeface="+mn-cs"/>
      </a:defRPr>
    </a:lvl2pPr>
    <a:lvl3pPr marL="914400" algn="l" rtl="0" fontAlgn="base">
      <a:spcBef>
        <a:spcPct val="20000"/>
      </a:spcBef>
      <a:spcAft>
        <a:spcPct val="0"/>
      </a:spcAft>
      <a:buChar char="•"/>
      <a:defRPr sz="2800" kern="1200">
        <a:solidFill>
          <a:schemeClr val="tx1"/>
        </a:solidFill>
        <a:latin typeface="Century Gothic" panose="020B0502020202020204" pitchFamily="34" charset="0"/>
        <a:ea typeface="+mn-ea"/>
        <a:cs typeface="+mn-cs"/>
      </a:defRPr>
    </a:lvl3pPr>
    <a:lvl4pPr marL="1371600" algn="l" rtl="0" fontAlgn="base">
      <a:spcBef>
        <a:spcPct val="20000"/>
      </a:spcBef>
      <a:spcAft>
        <a:spcPct val="0"/>
      </a:spcAft>
      <a:buChar char="•"/>
      <a:defRPr sz="2800" kern="1200">
        <a:solidFill>
          <a:schemeClr val="tx1"/>
        </a:solidFill>
        <a:latin typeface="Century Gothic" panose="020B0502020202020204" pitchFamily="34" charset="0"/>
        <a:ea typeface="+mn-ea"/>
        <a:cs typeface="+mn-cs"/>
      </a:defRPr>
    </a:lvl4pPr>
    <a:lvl5pPr marL="1828800" algn="l" rtl="0" fontAlgn="base">
      <a:spcBef>
        <a:spcPct val="20000"/>
      </a:spcBef>
      <a:spcAft>
        <a:spcPct val="0"/>
      </a:spcAft>
      <a:buChar char="•"/>
      <a:defRPr sz="2800" kern="1200">
        <a:solidFill>
          <a:schemeClr val="tx1"/>
        </a:solidFill>
        <a:latin typeface="Century Gothic" panose="020B0502020202020204" pitchFamily="34" charset="0"/>
        <a:ea typeface="+mn-ea"/>
        <a:cs typeface="+mn-cs"/>
      </a:defRPr>
    </a:lvl5pPr>
    <a:lvl6pPr marL="2286000" algn="l" defTabSz="914400" rtl="0" eaLnBrk="1" latinLnBrk="0" hangingPunct="1">
      <a:defRPr sz="2800" kern="1200">
        <a:solidFill>
          <a:schemeClr val="tx1"/>
        </a:solidFill>
        <a:latin typeface="Century Gothic" panose="020B0502020202020204" pitchFamily="34" charset="0"/>
        <a:ea typeface="+mn-ea"/>
        <a:cs typeface="+mn-cs"/>
      </a:defRPr>
    </a:lvl6pPr>
    <a:lvl7pPr marL="2743200" algn="l" defTabSz="914400" rtl="0" eaLnBrk="1" latinLnBrk="0" hangingPunct="1">
      <a:defRPr sz="2800" kern="1200">
        <a:solidFill>
          <a:schemeClr val="tx1"/>
        </a:solidFill>
        <a:latin typeface="Century Gothic" panose="020B0502020202020204" pitchFamily="34" charset="0"/>
        <a:ea typeface="+mn-ea"/>
        <a:cs typeface="+mn-cs"/>
      </a:defRPr>
    </a:lvl7pPr>
    <a:lvl8pPr marL="3200400" algn="l" defTabSz="914400" rtl="0" eaLnBrk="1" latinLnBrk="0" hangingPunct="1">
      <a:defRPr sz="2800" kern="1200">
        <a:solidFill>
          <a:schemeClr val="tx1"/>
        </a:solidFill>
        <a:latin typeface="Century Gothic" panose="020B0502020202020204" pitchFamily="34" charset="0"/>
        <a:ea typeface="+mn-ea"/>
        <a:cs typeface="+mn-cs"/>
      </a:defRPr>
    </a:lvl8pPr>
    <a:lvl9pPr marL="3657600" algn="l" defTabSz="914400" rtl="0" eaLnBrk="1" latinLnBrk="0" hangingPunct="1">
      <a:defRPr sz="2800" kern="1200">
        <a:solidFill>
          <a:schemeClr val="tx1"/>
        </a:solidFill>
        <a:latin typeface="Century Gothic" panose="020B0502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B04BC"/>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072" autoAdjust="0"/>
    <p:restoredTop sz="94660"/>
  </p:normalViewPr>
  <p:slideViewPr>
    <p:cSldViewPr>
      <p:cViewPr varScale="1">
        <p:scale>
          <a:sx n="110" d="100"/>
          <a:sy n="110" d="100"/>
        </p:scale>
        <p:origin x="1446"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2E811D-4C02-45C7-9990-2F570691D52E}" type="datetimeFigureOut">
              <a:rPr lang="en-US" smtClean="0"/>
              <a:t>3/16/2015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A76843F-B2C8-43FD-83AC-4A37D6026C4D}" type="slidenum">
              <a:rPr lang="en-US" smtClean="0"/>
              <a:t>‹#›</a:t>
            </a:fld>
            <a:endParaRPr lang="en-US"/>
          </a:p>
        </p:txBody>
      </p:sp>
    </p:spTree>
    <p:extLst>
      <p:ext uri="{BB962C8B-B14F-4D97-AF65-F5344CB8AC3E}">
        <p14:creationId xmlns:p14="http://schemas.microsoft.com/office/powerpoint/2010/main" val="15758961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A76843F-B2C8-43FD-83AC-4A37D6026C4D}" type="slidenum">
              <a:rPr lang="en-US" smtClean="0"/>
              <a:t>5</a:t>
            </a:fld>
            <a:endParaRPr lang="en-US"/>
          </a:p>
        </p:txBody>
      </p:sp>
    </p:spTree>
    <p:extLst>
      <p:ext uri="{BB962C8B-B14F-4D97-AF65-F5344CB8AC3E}">
        <p14:creationId xmlns:p14="http://schemas.microsoft.com/office/powerpoint/2010/main" val="2868745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A76843F-B2C8-43FD-83AC-4A37D6026C4D}" type="slidenum">
              <a:rPr lang="en-US" smtClean="0"/>
              <a:t>6</a:t>
            </a:fld>
            <a:endParaRPr lang="en-US"/>
          </a:p>
        </p:txBody>
      </p:sp>
    </p:spTree>
    <p:extLst>
      <p:ext uri="{BB962C8B-B14F-4D97-AF65-F5344CB8AC3E}">
        <p14:creationId xmlns:p14="http://schemas.microsoft.com/office/powerpoint/2010/main" val="5331164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A76843F-B2C8-43FD-83AC-4A37D6026C4D}" type="slidenum">
              <a:rPr lang="en-US" smtClean="0"/>
              <a:t>7</a:t>
            </a:fld>
            <a:endParaRPr lang="en-US"/>
          </a:p>
        </p:txBody>
      </p:sp>
    </p:spTree>
    <p:extLst>
      <p:ext uri="{BB962C8B-B14F-4D97-AF65-F5344CB8AC3E}">
        <p14:creationId xmlns:p14="http://schemas.microsoft.com/office/powerpoint/2010/main" val="359488781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1279525" y="1600200"/>
            <a:ext cx="7085013" cy="1066800"/>
          </a:xfrm>
        </p:spPr>
        <p:txBody>
          <a:bodyPr/>
          <a:lstStyle>
            <a:lvl1pPr>
              <a:defRPr/>
            </a:lvl1pPr>
          </a:lstStyle>
          <a:p>
            <a:pPr lvl="0"/>
            <a:r>
              <a:rPr lang="en-US" altLang="en-US" noProof="0" smtClean="0"/>
              <a:t>Click to edit Master title style</a:t>
            </a:r>
          </a:p>
        </p:txBody>
      </p:sp>
      <p:sp>
        <p:nvSpPr>
          <p:cNvPr id="5123" name="Rectangle 3"/>
          <p:cNvSpPr>
            <a:spLocks noGrp="1" noChangeArrowheads="1"/>
          </p:cNvSpPr>
          <p:nvPr>
            <p:ph type="subTitle" idx="1"/>
          </p:nvPr>
        </p:nvSpPr>
        <p:spPr>
          <a:xfrm>
            <a:off x="1279525" y="2819400"/>
            <a:ext cx="5256213" cy="1143000"/>
          </a:xfrm>
        </p:spPr>
        <p:txBody>
          <a:bodyPr/>
          <a:lstStyle>
            <a:lvl1pPr marL="0" indent="0">
              <a:buFontTx/>
              <a:buNone/>
              <a:defRPr/>
            </a:lvl1pPr>
          </a:lstStyle>
          <a:p>
            <a:pPr lvl="0"/>
            <a:r>
              <a:rPr lang="en-US" altLang="en-US" noProof="0" smtClean="0"/>
              <a:t>Click to edit Master subtitle style</a:t>
            </a:r>
          </a:p>
        </p:txBody>
      </p:sp>
      <p:sp>
        <p:nvSpPr>
          <p:cNvPr id="5124" name="Rectangle 4"/>
          <p:cNvSpPr>
            <a:spLocks noGrp="1" noChangeArrowheads="1"/>
          </p:cNvSpPr>
          <p:nvPr>
            <p:ph type="dt" sz="half" idx="2"/>
          </p:nvPr>
        </p:nvSpPr>
        <p:spPr/>
        <p:txBody>
          <a:bodyPr/>
          <a:lstStyle>
            <a:lvl1pPr>
              <a:defRPr/>
            </a:lvl1pPr>
          </a:lstStyle>
          <a:p>
            <a:endParaRPr lang="en-US" altLang="en-US"/>
          </a:p>
        </p:txBody>
      </p:sp>
      <p:sp>
        <p:nvSpPr>
          <p:cNvPr id="5125" name="Rectangle 5"/>
          <p:cNvSpPr>
            <a:spLocks noGrp="1" noChangeArrowheads="1"/>
          </p:cNvSpPr>
          <p:nvPr>
            <p:ph type="ftr" sz="quarter" idx="3"/>
          </p:nvPr>
        </p:nvSpPr>
        <p:spPr/>
        <p:txBody>
          <a:bodyPr/>
          <a:lstStyle>
            <a:lvl1pPr>
              <a:defRPr/>
            </a:lvl1pPr>
          </a:lstStyle>
          <a:p>
            <a:endParaRPr lang="en-US" altLang="en-US"/>
          </a:p>
        </p:txBody>
      </p:sp>
      <p:sp>
        <p:nvSpPr>
          <p:cNvPr id="5126" name="Rectangle 6"/>
          <p:cNvSpPr>
            <a:spLocks noGrp="1" noChangeArrowheads="1"/>
          </p:cNvSpPr>
          <p:nvPr>
            <p:ph type="sldNum" sz="quarter" idx="4"/>
          </p:nvPr>
        </p:nvSpPr>
        <p:spPr/>
        <p:txBody>
          <a:bodyPr/>
          <a:lstStyle>
            <a:lvl1pPr>
              <a:defRPr/>
            </a:lvl1pPr>
          </a:lstStyle>
          <a:p>
            <a:fld id="{EDA386FC-5CE7-482D-9976-F8C9F5FED44C}" type="slidenum">
              <a:rPr lang="en-US" altLang="en-US"/>
              <a:pPr/>
              <a:t>‹#›</a:t>
            </a:fld>
            <a:endParaRPr lang="en-US"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C6B049AB-9BA4-446F-94C4-EF78C9144D4E}" type="slidenum">
              <a:rPr lang="en-US" altLang="en-US"/>
              <a:pPr/>
              <a:t>‹#›</a:t>
            </a:fld>
            <a:endParaRPr lang="en-US" altLang="en-US"/>
          </a:p>
        </p:txBody>
      </p:sp>
    </p:spTree>
    <p:extLst>
      <p:ext uri="{BB962C8B-B14F-4D97-AF65-F5344CB8AC3E}">
        <p14:creationId xmlns:p14="http://schemas.microsoft.com/office/powerpoint/2010/main" val="38529245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94475" y="685800"/>
            <a:ext cx="1771650" cy="54403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9525" y="685800"/>
            <a:ext cx="5162550" cy="5440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00326328-641D-4630-A3E6-BFD010B3077F}" type="slidenum">
              <a:rPr lang="en-US" altLang="en-US"/>
              <a:pPr/>
              <a:t>‹#›</a:t>
            </a:fld>
            <a:endParaRPr lang="en-US" altLang="en-US"/>
          </a:p>
        </p:txBody>
      </p:sp>
    </p:spTree>
    <p:extLst>
      <p:ext uri="{BB962C8B-B14F-4D97-AF65-F5344CB8AC3E}">
        <p14:creationId xmlns:p14="http://schemas.microsoft.com/office/powerpoint/2010/main" val="18822730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5C34D926-F158-45A7-8C65-2EF40468D55B}" type="slidenum">
              <a:rPr lang="en-US" altLang="en-US"/>
              <a:pPr/>
              <a:t>‹#›</a:t>
            </a:fld>
            <a:endParaRPr lang="en-US" altLang="en-US"/>
          </a:p>
        </p:txBody>
      </p:sp>
    </p:spTree>
    <p:extLst>
      <p:ext uri="{BB962C8B-B14F-4D97-AF65-F5344CB8AC3E}">
        <p14:creationId xmlns:p14="http://schemas.microsoft.com/office/powerpoint/2010/main" val="36216565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34A4B2C4-24DD-496C-A2BF-25D64D18AF4A}" type="slidenum">
              <a:rPr lang="en-US" altLang="en-US"/>
              <a:pPr/>
              <a:t>‹#›</a:t>
            </a:fld>
            <a:endParaRPr lang="en-US" altLang="en-US"/>
          </a:p>
        </p:txBody>
      </p:sp>
    </p:spTree>
    <p:extLst>
      <p:ext uri="{BB962C8B-B14F-4D97-AF65-F5344CB8AC3E}">
        <p14:creationId xmlns:p14="http://schemas.microsoft.com/office/powerpoint/2010/main" val="40697120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9525" y="1600200"/>
            <a:ext cx="25527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84625" y="1600200"/>
            <a:ext cx="25527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857B5366-53B2-481E-9DA6-81354A24D009}" type="slidenum">
              <a:rPr lang="en-US" altLang="en-US"/>
              <a:pPr/>
              <a:t>‹#›</a:t>
            </a:fld>
            <a:endParaRPr lang="en-US" altLang="en-US"/>
          </a:p>
        </p:txBody>
      </p:sp>
    </p:spTree>
    <p:extLst>
      <p:ext uri="{BB962C8B-B14F-4D97-AF65-F5344CB8AC3E}">
        <p14:creationId xmlns:p14="http://schemas.microsoft.com/office/powerpoint/2010/main" val="10514710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en-US"/>
          </a:p>
        </p:txBody>
      </p:sp>
      <p:sp>
        <p:nvSpPr>
          <p:cNvPr id="8" name="Footer Placeholder 7"/>
          <p:cNvSpPr>
            <a:spLocks noGrp="1"/>
          </p:cNvSpPr>
          <p:nvPr>
            <p:ph type="ftr" sz="quarter" idx="11"/>
          </p:nvPr>
        </p:nvSpPr>
        <p:spPr/>
        <p:txBody>
          <a:bodyPr/>
          <a:lstStyle>
            <a:lvl1pPr>
              <a:defRPr/>
            </a:lvl1pPr>
          </a:lstStyle>
          <a:p>
            <a:endParaRPr lang="en-US" altLang="en-US"/>
          </a:p>
        </p:txBody>
      </p:sp>
      <p:sp>
        <p:nvSpPr>
          <p:cNvPr id="9" name="Slide Number Placeholder 8"/>
          <p:cNvSpPr>
            <a:spLocks noGrp="1"/>
          </p:cNvSpPr>
          <p:nvPr>
            <p:ph type="sldNum" sz="quarter" idx="12"/>
          </p:nvPr>
        </p:nvSpPr>
        <p:spPr/>
        <p:txBody>
          <a:bodyPr/>
          <a:lstStyle>
            <a:lvl1pPr>
              <a:defRPr/>
            </a:lvl1pPr>
          </a:lstStyle>
          <a:p>
            <a:fld id="{E97D809F-FFC3-4DCE-9F00-40E08E81A8BC}" type="slidenum">
              <a:rPr lang="en-US" altLang="en-US"/>
              <a:pPr/>
              <a:t>‹#›</a:t>
            </a:fld>
            <a:endParaRPr lang="en-US" altLang="en-US"/>
          </a:p>
        </p:txBody>
      </p:sp>
    </p:spTree>
    <p:extLst>
      <p:ext uri="{BB962C8B-B14F-4D97-AF65-F5344CB8AC3E}">
        <p14:creationId xmlns:p14="http://schemas.microsoft.com/office/powerpoint/2010/main" val="32800291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en-US"/>
          </a:p>
        </p:txBody>
      </p:sp>
      <p:sp>
        <p:nvSpPr>
          <p:cNvPr id="4" name="Footer Placeholder 3"/>
          <p:cNvSpPr>
            <a:spLocks noGrp="1"/>
          </p:cNvSpPr>
          <p:nvPr>
            <p:ph type="ftr" sz="quarter" idx="11"/>
          </p:nvPr>
        </p:nvSpPr>
        <p:spPr/>
        <p:txBody>
          <a:bodyPr/>
          <a:lstStyle>
            <a:lvl1pPr>
              <a:defRPr/>
            </a:lvl1pPr>
          </a:lstStyle>
          <a:p>
            <a:endParaRPr lang="en-US" altLang="en-US"/>
          </a:p>
        </p:txBody>
      </p:sp>
      <p:sp>
        <p:nvSpPr>
          <p:cNvPr id="5" name="Slide Number Placeholder 4"/>
          <p:cNvSpPr>
            <a:spLocks noGrp="1"/>
          </p:cNvSpPr>
          <p:nvPr>
            <p:ph type="sldNum" sz="quarter" idx="12"/>
          </p:nvPr>
        </p:nvSpPr>
        <p:spPr/>
        <p:txBody>
          <a:bodyPr/>
          <a:lstStyle>
            <a:lvl1pPr>
              <a:defRPr/>
            </a:lvl1pPr>
          </a:lstStyle>
          <a:p>
            <a:fld id="{E2484920-AB56-45FD-B911-87CC333D0D4F}" type="slidenum">
              <a:rPr lang="en-US" altLang="en-US"/>
              <a:pPr/>
              <a:t>‹#›</a:t>
            </a:fld>
            <a:endParaRPr lang="en-US" altLang="en-US"/>
          </a:p>
        </p:txBody>
      </p:sp>
    </p:spTree>
    <p:extLst>
      <p:ext uri="{BB962C8B-B14F-4D97-AF65-F5344CB8AC3E}">
        <p14:creationId xmlns:p14="http://schemas.microsoft.com/office/powerpoint/2010/main" val="28120289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p>
        </p:txBody>
      </p:sp>
      <p:sp>
        <p:nvSpPr>
          <p:cNvPr id="3" name="Footer Placeholder 2"/>
          <p:cNvSpPr>
            <a:spLocks noGrp="1"/>
          </p:cNvSpPr>
          <p:nvPr>
            <p:ph type="ftr" sz="quarter" idx="11"/>
          </p:nvPr>
        </p:nvSpPr>
        <p:spPr/>
        <p:txBody>
          <a:bodyPr/>
          <a:lstStyle>
            <a:lvl1pPr>
              <a:defRPr/>
            </a:lvl1pPr>
          </a:lstStyle>
          <a:p>
            <a:endParaRPr lang="en-US" altLang="en-US"/>
          </a:p>
        </p:txBody>
      </p:sp>
      <p:sp>
        <p:nvSpPr>
          <p:cNvPr id="4" name="Slide Number Placeholder 3"/>
          <p:cNvSpPr>
            <a:spLocks noGrp="1"/>
          </p:cNvSpPr>
          <p:nvPr>
            <p:ph type="sldNum" sz="quarter" idx="12"/>
          </p:nvPr>
        </p:nvSpPr>
        <p:spPr/>
        <p:txBody>
          <a:bodyPr/>
          <a:lstStyle>
            <a:lvl1pPr>
              <a:defRPr/>
            </a:lvl1pPr>
          </a:lstStyle>
          <a:p>
            <a:fld id="{F32F060C-9E93-4B91-A664-B2C2BEDE7183}" type="slidenum">
              <a:rPr lang="en-US" altLang="en-US"/>
              <a:pPr/>
              <a:t>‹#›</a:t>
            </a:fld>
            <a:endParaRPr lang="en-US" altLang="en-US"/>
          </a:p>
        </p:txBody>
      </p:sp>
    </p:spTree>
    <p:extLst>
      <p:ext uri="{BB962C8B-B14F-4D97-AF65-F5344CB8AC3E}">
        <p14:creationId xmlns:p14="http://schemas.microsoft.com/office/powerpoint/2010/main" val="28815789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C274B4ED-DA77-4815-9CBC-4F03CF4428E6}" type="slidenum">
              <a:rPr lang="en-US" altLang="en-US"/>
              <a:pPr/>
              <a:t>‹#›</a:t>
            </a:fld>
            <a:endParaRPr lang="en-US" altLang="en-US"/>
          </a:p>
        </p:txBody>
      </p:sp>
    </p:spTree>
    <p:extLst>
      <p:ext uri="{BB962C8B-B14F-4D97-AF65-F5344CB8AC3E}">
        <p14:creationId xmlns:p14="http://schemas.microsoft.com/office/powerpoint/2010/main" val="41097632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A34053F2-FF7E-46B9-B369-8CEE5B9BE3F3}" type="slidenum">
              <a:rPr lang="en-US" altLang="en-US"/>
              <a:pPr/>
              <a:t>‹#›</a:t>
            </a:fld>
            <a:endParaRPr lang="en-US" altLang="en-US"/>
          </a:p>
        </p:txBody>
      </p:sp>
    </p:spTree>
    <p:extLst>
      <p:ext uri="{BB962C8B-B14F-4D97-AF65-F5344CB8AC3E}">
        <p14:creationId xmlns:p14="http://schemas.microsoft.com/office/powerpoint/2010/main" val="34331126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1279525" y="685800"/>
            <a:ext cx="7086600" cy="731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4099" name="Rectangle 3"/>
          <p:cNvSpPr>
            <a:spLocks noGrp="1" noChangeArrowheads="1"/>
          </p:cNvSpPr>
          <p:nvPr>
            <p:ph type="body" idx="1"/>
          </p:nvPr>
        </p:nvSpPr>
        <p:spPr bwMode="auto">
          <a:xfrm>
            <a:off x="1279525" y="1600200"/>
            <a:ext cx="52578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100" name="Rectangle 4"/>
          <p:cNvSpPr>
            <a:spLocks noGrp="1" noChangeArrowheads="1"/>
          </p:cNvSpPr>
          <p:nvPr>
            <p:ph type="dt" sz="half" idx="2"/>
          </p:nvPr>
        </p:nvSpPr>
        <p:spPr bwMode="auto">
          <a:xfrm>
            <a:off x="457200" y="6429375"/>
            <a:ext cx="2133600"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spcBef>
                <a:spcPct val="0"/>
              </a:spcBef>
              <a:buFontTx/>
              <a:buNone/>
              <a:defRPr sz="1200"/>
            </a:lvl1pPr>
          </a:lstStyle>
          <a:p>
            <a:endParaRPr lang="en-US" altLang="en-US"/>
          </a:p>
        </p:txBody>
      </p:sp>
      <p:sp>
        <p:nvSpPr>
          <p:cNvPr id="4101" name="Rectangle 5"/>
          <p:cNvSpPr>
            <a:spLocks noGrp="1" noChangeArrowheads="1"/>
          </p:cNvSpPr>
          <p:nvPr>
            <p:ph type="ftr" sz="quarter" idx="3"/>
          </p:nvPr>
        </p:nvSpPr>
        <p:spPr bwMode="auto">
          <a:xfrm>
            <a:off x="3124200" y="6429375"/>
            <a:ext cx="2895600"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spcBef>
                <a:spcPct val="0"/>
              </a:spcBef>
              <a:buFontTx/>
              <a:buNone/>
              <a:defRPr sz="1200"/>
            </a:lvl1pPr>
          </a:lstStyle>
          <a:p>
            <a:endParaRPr lang="en-US" altLang="en-US"/>
          </a:p>
        </p:txBody>
      </p:sp>
      <p:sp>
        <p:nvSpPr>
          <p:cNvPr id="4102" name="Rectangle 6"/>
          <p:cNvSpPr>
            <a:spLocks noGrp="1" noChangeArrowheads="1"/>
          </p:cNvSpPr>
          <p:nvPr>
            <p:ph type="sldNum" sz="quarter" idx="4"/>
          </p:nvPr>
        </p:nvSpPr>
        <p:spPr bwMode="auto">
          <a:xfrm>
            <a:off x="6553200" y="6429375"/>
            <a:ext cx="2133600"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spcBef>
                <a:spcPct val="0"/>
              </a:spcBef>
              <a:buFontTx/>
              <a:buNone/>
              <a:defRPr sz="1200"/>
            </a:lvl1pPr>
          </a:lstStyle>
          <a:p>
            <a:fld id="{26B0AC87-7D0C-4A6A-AE08-7FB2B192176D}"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l" rtl="0" fontAlgn="base">
        <a:spcBef>
          <a:spcPct val="0"/>
        </a:spcBef>
        <a:spcAft>
          <a:spcPct val="0"/>
        </a:spcAft>
        <a:defRPr sz="3600" kern="1200">
          <a:solidFill>
            <a:schemeClr val="tx2"/>
          </a:solidFill>
          <a:latin typeface="+mj-lt"/>
          <a:ea typeface="+mj-ea"/>
          <a:cs typeface="+mj-cs"/>
        </a:defRPr>
      </a:lvl1pPr>
      <a:lvl2pPr algn="l" rtl="0" fontAlgn="base">
        <a:spcBef>
          <a:spcPct val="0"/>
        </a:spcBef>
        <a:spcAft>
          <a:spcPct val="0"/>
        </a:spcAft>
        <a:defRPr sz="3600">
          <a:solidFill>
            <a:schemeClr val="tx2"/>
          </a:solidFill>
          <a:latin typeface="Century Gothic" panose="020B0502020202020204" pitchFamily="34" charset="0"/>
        </a:defRPr>
      </a:lvl2pPr>
      <a:lvl3pPr algn="l" rtl="0" fontAlgn="base">
        <a:spcBef>
          <a:spcPct val="0"/>
        </a:spcBef>
        <a:spcAft>
          <a:spcPct val="0"/>
        </a:spcAft>
        <a:defRPr sz="3600">
          <a:solidFill>
            <a:schemeClr val="tx2"/>
          </a:solidFill>
          <a:latin typeface="Century Gothic" panose="020B0502020202020204" pitchFamily="34" charset="0"/>
        </a:defRPr>
      </a:lvl3pPr>
      <a:lvl4pPr algn="l" rtl="0" fontAlgn="base">
        <a:spcBef>
          <a:spcPct val="0"/>
        </a:spcBef>
        <a:spcAft>
          <a:spcPct val="0"/>
        </a:spcAft>
        <a:defRPr sz="3600">
          <a:solidFill>
            <a:schemeClr val="tx2"/>
          </a:solidFill>
          <a:latin typeface="Century Gothic" panose="020B0502020202020204" pitchFamily="34" charset="0"/>
        </a:defRPr>
      </a:lvl4pPr>
      <a:lvl5pPr algn="l" rtl="0" fontAlgn="base">
        <a:spcBef>
          <a:spcPct val="0"/>
        </a:spcBef>
        <a:spcAft>
          <a:spcPct val="0"/>
        </a:spcAft>
        <a:defRPr sz="3600">
          <a:solidFill>
            <a:schemeClr val="tx2"/>
          </a:solidFill>
          <a:latin typeface="Century Gothic" panose="020B0502020202020204" pitchFamily="34" charset="0"/>
        </a:defRPr>
      </a:lvl5pPr>
      <a:lvl6pPr marL="457200" algn="l" rtl="0" fontAlgn="base">
        <a:spcBef>
          <a:spcPct val="0"/>
        </a:spcBef>
        <a:spcAft>
          <a:spcPct val="0"/>
        </a:spcAft>
        <a:defRPr sz="3600">
          <a:solidFill>
            <a:schemeClr val="tx2"/>
          </a:solidFill>
          <a:latin typeface="Century Gothic" panose="020B0502020202020204" pitchFamily="34" charset="0"/>
        </a:defRPr>
      </a:lvl6pPr>
      <a:lvl7pPr marL="914400" algn="l" rtl="0" fontAlgn="base">
        <a:spcBef>
          <a:spcPct val="0"/>
        </a:spcBef>
        <a:spcAft>
          <a:spcPct val="0"/>
        </a:spcAft>
        <a:defRPr sz="3600">
          <a:solidFill>
            <a:schemeClr val="tx2"/>
          </a:solidFill>
          <a:latin typeface="Century Gothic" panose="020B0502020202020204" pitchFamily="34" charset="0"/>
        </a:defRPr>
      </a:lvl7pPr>
      <a:lvl8pPr marL="1371600" algn="l" rtl="0" fontAlgn="base">
        <a:spcBef>
          <a:spcPct val="0"/>
        </a:spcBef>
        <a:spcAft>
          <a:spcPct val="0"/>
        </a:spcAft>
        <a:defRPr sz="3600">
          <a:solidFill>
            <a:schemeClr val="tx2"/>
          </a:solidFill>
          <a:latin typeface="Century Gothic" panose="020B0502020202020204" pitchFamily="34" charset="0"/>
        </a:defRPr>
      </a:lvl8pPr>
      <a:lvl9pPr marL="1828800" algn="l" rtl="0" fontAlgn="base">
        <a:spcBef>
          <a:spcPct val="0"/>
        </a:spcBef>
        <a:spcAft>
          <a:spcPct val="0"/>
        </a:spcAft>
        <a:defRPr sz="3600">
          <a:solidFill>
            <a:schemeClr val="tx2"/>
          </a:solidFill>
          <a:latin typeface="Century Gothic" panose="020B0502020202020204" pitchFamily="34" charset="0"/>
        </a:defRPr>
      </a:lvl9pPr>
    </p:titleStyle>
    <p:bodyStyle>
      <a:lvl1pPr marL="342900" indent="-342900" algn="l" rtl="0" fontAlgn="base">
        <a:spcBef>
          <a:spcPct val="20000"/>
        </a:spcBef>
        <a:spcAft>
          <a:spcPct val="0"/>
        </a:spcAft>
        <a:buChar char="•"/>
        <a:defRPr sz="2800" kern="1200">
          <a:solidFill>
            <a:schemeClr val="tx1"/>
          </a:solidFill>
          <a:latin typeface="+mn-lt"/>
          <a:ea typeface="+mn-ea"/>
          <a:cs typeface="+mn-cs"/>
        </a:defRPr>
      </a:lvl1pPr>
      <a:lvl2pPr marL="742950" indent="-285750" algn="l" rtl="0" fontAlgn="base">
        <a:spcBef>
          <a:spcPct val="20000"/>
        </a:spcBef>
        <a:spcAft>
          <a:spcPct val="0"/>
        </a:spcAft>
        <a:buChar char="–"/>
        <a:defRPr sz="2400" kern="1200">
          <a:solidFill>
            <a:schemeClr val="tx1"/>
          </a:solidFill>
          <a:latin typeface="+mn-lt"/>
          <a:ea typeface="+mn-ea"/>
          <a:cs typeface="+mn-cs"/>
        </a:defRPr>
      </a:lvl2pPr>
      <a:lvl3pPr marL="1143000" indent="-228600" algn="l" rtl="0" fontAlgn="base">
        <a:spcBef>
          <a:spcPct val="20000"/>
        </a:spcBef>
        <a:spcAft>
          <a:spcPct val="0"/>
        </a:spcAft>
        <a:buChar char="•"/>
        <a:defRPr sz="2000" kern="1200">
          <a:solidFill>
            <a:schemeClr val="tx1"/>
          </a:solidFill>
          <a:latin typeface="+mn-lt"/>
          <a:ea typeface="+mn-ea"/>
          <a:cs typeface="+mn-cs"/>
        </a:defRPr>
      </a:lvl3pPr>
      <a:lvl4pPr marL="1600200" indent="-228600" algn="l" rtl="0" fontAlgn="base">
        <a:spcBef>
          <a:spcPct val="20000"/>
        </a:spcBef>
        <a:spcAft>
          <a:spcPct val="0"/>
        </a:spcAft>
        <a:buChar char="–"/>
        <a:defRPr kern="1200">
          <a:solidFill>
            <a:schemeClr val="tx1"/>
          </a:solidFill>
          <a:latin typeface="+mn-lt"/>
          <a:ea typeface="+mn-ea"/>
          <a:cs typeface="+mn-cs"/>
        </a:defRPr>
      </a:lvl4pPr>
      <a:lvl5pPr marL="2057400" indent="-228600" algn="l" rtl="0" fontAlgn="base">
        <a:spcBef>
          <a:spcPct val="20000"/>
        </a:spcBef>
        <a:spcAft>
          <a:spcPct val="0"/>
        </a:spcAft>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ChangeArrowheads="1"/>
          </p:cNvSpPr>
          <p:nvPr>
            <p:ph type="ctrTitle"/>
          </p:nvPr>
        </p:nvSpPr>
        <p:spPr>
          <a:xfrm>
            <a:off x="990600" y="1066800"/>
            <a:ext cx="6858000" cy="1828800"/>
          </a:xfrm>
        </p:spPr>
        <p:txBody>
          <a:bodyPr/>
          <a:lstStyle/>
          <a:p>
            <a:r>
              <a:rPr lang="en-US" altLang="en-US" sz="4000" dirty="0" smtClean="0">
                <a:latin typeface="Comic Sans MS" panose="030F0702030302020204" pitchFamily="66" charset="0"/>
              </a:rPr>
              <a:t>Why The Math Common Core State Standards Are Not </a:t>
            </a:r>
            <a:r>
              <a:rPr lang="en-US" altLang="en-US" sz="4000" dirty="0">
                <a:latin typeface="Comic Sans MS" panose="030F0702030302020204" pitchFamily="66" charset="0"/>
              </a:rPr>
              <a:t>T</a:t>
            </a:r>
            <a:r>
              <a:rPr lang="en-US" altLang="en-US" sz="4000" dirty="0" smtClean="0">
                <a:latin typeface="Comic Sans MS" panose="030F0702030302020204" pitchFamily="66" charset="0"/>
              </a:rPr>
              <a:t>he Devil</a:t>
            </a:r>
            <a:endParaRPr lang="en-US" altLang="en-US" sz="4000" dirty="0">
              <a:latin typeface="Comic Sans MS" panose="030F0702030302020204" pitchFamily="66" charset="0"/>
            </a:endParaRPr>
          </a:p>
        </p:txBody>
      </p:sp>
      <p:sp>
        <p:nvSpPr>
          <p:cNvPr id="2054" name="Rectangle 6"/>
          <p:cNvSpPr>
            <a:spLocks noGrp="1" noChangeArrowheads="1"/>
          </p:cNvSpPr>
          <p:nvPr>
            <p:ph type="subTitle" idx="1"/>
          </p:nvPr>
        </p:nvSpPr>
        <p:spPr>
          <a:xfrm>
            <a:off x="990600" y="4114800"/>
            <a:ext cx="5735783" cy="838200"/>
          </a:xfrm>
        </p:spPr>
        <p:txBody>
          <a:bodyPr/>
          <a:lstStyle/>
          <a:p>
            <a:pPr algn="r"/>
            <a:r>
              <a:rPr lang="en-US" altLang="en-US" sz="2000" dirty="0" smtClean="0">
                <a:latin typeface="Comic Sans MS" panose="030F0702030302020204" pitchFamily="66" charset="0"/>
              </a:rPr>
              <a:t>The Pros and Cons of the Kentucky Common Core State Standards</a:t>
            </a:r>
            <a:endParaRPr lang="en-US" altLang="en-US" sz="2000" dirty="0">
              <a:latin typeface="Comic Sans MS" panose="030F0702030302020204" pitchFamily="66" charset="0"/>
            </a:endParaRPr>
          </a:p>
          <a:p>
            <a:pPr algn="ctr"/>
            <a:endParaRPr lang="en-US" altLang="en-US" dirty="0"/>
          </a:p>
          <a:p>
            <a:pPr algn="ctr"/>
            <a:endParaRPr lang="en-US" alt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990600" y="824345"/>
            <a:ext cx="7086600" cy="1551709"/>
          </a:xfrm>
        </p:spPr>
        <p:txBody>
          <a:bodyPr/>
          <a:lstStyle/>
          <a:p>
            <a:r>
              <a:rPr lang="en-US" altLang="en-US" sz="3200" dirty="0">
                <a:latin typeface="Comic Sans MS" panose="030F0702030302020204" pitchFamily="66" charset="0"/>
              </a:rPr>
              <a:t>1918 - Cardinal Principles</a:t>
            </a:r>
            <a:br>
              <a:rPr lang="en-US" altLang="en-US" sz="3200" dirty="0">
                <a:latin typeface="Comic Sans MS" panose="030F0702030302020204" pitchFamily="66" charset="0"/>
              </a:rPr>
            </a:br>
            <a:r>
              <a:rPr lang="en-US" altLang="en-US" sz="3200" dirty="0">
                <a:latin typeface="Comic Sans MS" panose="030F0702030302020204" pitchFamily="66" charset="0"/>
              </a:rPr>
              <a:t>Commission on the Reorganization of Secondary Education</a:t>
            </a:r>
          </a:p>
        </p:txBody>
      </p:sp>
      <p:sp>
        <p:nvSpPr>
          <p:cNvPr id="26627" name="Rectangle 3"/>
          <p:cNvSpPr>
            <a:spLocks noGrp="1" noChangeArrowheads="1"/>
          </p:cNvSpPr>
          <p:nvPr>
            <p:ph type="body" idx="1"/>
          </p:nvPr>
        </p:nvSpPr>
        <p:spPr>
          <a:xfrm>
            <a:off x="1244889" y="2895600"/>
            <a:ext cx="5441950" cy="2971800"/>
          </a:xfrm>
        </p:spPr>
        <p:txBody>
          <a:bodyPr/>
          <a:lstStyle/>
          <a:p>
            <a:pPr>
              <a:lnSpc>
                <a:spcPct val="90000"/>
              </a:lnSpc>
            </a:pPr>
            <a:r>
              <a:rPr lang="en-US" altLang="en-US" sz="2200" dirty="0">
                <a:latin typeface="Comic Sans MS" panose="030F0702030302020204" pitchFamily="66" charset="0"/>
              </a:rPr>
              <a:t>Strongly endorsed the new direction that the curriculum was taking toward a more </a:t>
            </a:r>
            <a:r>
              <a:rPr lang="en-US" altLang="en-US" sz="2200" dirty="0">
                <a:solidFill>
                  <a:srgbClr val="C00000"/>
                </a:solidFill>
                <a:latin typeface="Comic Sans MS" panose="030F0702030302020204" pitchFamily="66" charset="0"/>
              </a:rPr>
              <a:t>functional curriculum </a:t>
            </a:r>
            <a:r>
              <a:rPr lang="en-US" altLang="en-US" sz="2200" dirty="0">
                <a:latin typeface="Comic Sans MS" panose="030F0702030302020204" pitchFamily="66" charset="0"/>
              </a:rPr>
              <a:t>vs. classical.</a:t>
            </a:r>
          </a:p>
          <a:p>
            <a:pPr>
              <a:lnSpc>
                <a:spcPct val="90000"/>
              </a:lnSpc>
            </a:pPr>
            <a:r>
              <a:rPr lang="en-US" altLang="en-US" sz="2200" dirty="0">
                <a:latin typeface="Comic Sans MS" panose="030F0702030302020204" pitchFamily="66" charset="0"/>
              </a:rPr>
              <a:t>Saw curriculum being recommended as democratic.  </a:t>
            </a:r>
          </a:p>
          <a:p>
            <a:pPr>
              <a:lnSpc>
                <a:spcPct val="90000"/>
              </a:lnSpc>
            </a:pPr>
            <a:r>
              <a:rPr lang="en-US" altLang="en-US" sz="2200" dirty="0">
                <a:latin typeface="Comic Sans MS" panose="030F0702030302020204" pitchFamily="66" charset="0"/>
              </a:rPr>
              <a:t>Recommended </a:t>
            </a:r>
            <a:r>
              <a:rPr lang="en-US" altLang="en-US" sz="2200" dirty="0" smtClean="0">
                <a:latin typeface="Comic Sans MS" panose="030F0702030302020204" pitchFamily="66" charset="0"/>
              </a:rPr>
              <a:t>only one </a:t>
            </a:r>
            <a:r>
              <a:rPr lang="en-US" altLang="en-US" sz="2200" dirty="0">
                <a:latin typeface="Comic Sans MS" panose="030F0702030302020204" pitchFamily="66" charset="0"/>
              </a:rPr>
              <a:t>9th grade </a:t>
            </a:r>
            <a:r>
              <a:rPr lang="en-US" altLang="en-US" sz="2200" dirty="0" smtClean="0">
                <a:latin typeface="Comic Sans MS" panose="030F0702030302020204" pitchFamily="66" charset="0"/>
              </a:rPr>
              <a:t>mathematics course for all students</a:t>
            </a:r>
          </a:p>
        </p:txBody>
      </p:sp>
      <p:pic>
        <p:nvPicPr>
          <p:cNvPr id="26628" name="Picture 4" descr="j024069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42125" y="2358736"/>
            <a:ext cx="1524000" cy="1143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20192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762000"/>
            <a:ext cx="7086600" cy="1066800"/>
          </a:xfrm>
        </p:spPr>
        <p:txBody>
          <a:bodyPr/>
          <a:lstStyle/>
          <a:p>
            <a:r>
              <a:rPr lang="en-US" dirty="0" smtClean="0">
                <a:latin typeface="Comic Sans MS" panose="030F0702030302020204" pitchFamily="66" charset="0"/>
              </a:rPr>
              <a:t>National Council of Teacher of Mathematics (NCTM)</a:t>
            </a:r>
            <a:endParaRPr lang="en-US" dirty="0">
              <a:latin typeface="Comic Sans MS" panose="030F0702030302020204" pitchFamily="66" charset="0"/>
            </a:endParaRPr>
          </a:p>
        </p:txBody>
      </p:sp>
      <p:sp>
        <p:nvSpPr>
          <p:cNvPr id="3" name="Content Placeholder 2"/>
          <p:cNvSpPr>
            <a:spLocks noGrp="1"/>
          </p:cNvSpPr>
          <p:nvPr>
            <p:ph idx="1"/>
          </p:nvPr>
        </p:nvSpPr>
        <p:spPr>
          <a:xfrm>
            <a:off x="1279525" y="2971800"/>
            <a:ext cx="5257800" cy="1981200"/>
          </a:xfrm>
        </p:spPr>
        <p:txBody>
          <a:bodyPr/>
          <a:lstStyle/>
          <a:p>
            <a:r>
              <a:rPr lang="en-US" dirty="0">
                <a:latin typeface="Comic Sans MS" panose="030F0702030302020204" pitchFamily="66" charset="0"/>
              </a:rPr>
              <a:t>The National Council of Teachers of Mathematics </a:t>
            </a:r>
            <a:r>
              <a:rPr lang="en-US" dirty="0" smtClean="0">
                <a:latin typeface="Comic Sans MS" panose="030F0702030302020204" pitchFamily="66" charset="0"/>
              </a:rPr>
              <a:t>is </a:t>
            </a:r>
            <a:r>
              <a:rPr lang="en-US" dirty="0">
                <a:latin typeface="Comic Sans MS" panose="030F0702030302020204" pitchFamily="66" charset="0"/>
              </a:rPr>
              <a:t>founded in 1920</a:t>
            </a:r>
          </a:p>
        </p:txBody>
      </p:sp>
    </p:spTree>
    <p:extLst>
      <p:ext uri="{BB962C8B-B14F-4D97-AF65-F5344CB8AC3E}">
        <p14:creationId xmlns:p14="http://schemas.microsoft.com/office/powerpoint/2010/main" val="41937867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990600" y="762000"/>
            <a:ext cx="7086600" cy="1752600"/>
          </a:xfrm>
        </p:spPr>
        <p:txBody>
          <a:bodyPr/>
          <a:lstStyle/>
          <a:p>
            <a:r>
              <a:rPr lang="en-US" altLang="en-US" sz="3200" dirty="0">
                <a:latin typeface="Comic Sans MS" panose="030F0702030302020204" pitchFamily="66" charset="0"/>
              </a:rPr>
              <a:t>The 1923 Report:  </a:t>
            </a:r>
            <a:r>
              <a:rPr lang="en-US" altLang="en-US" sz="3200" dirty="0" smtClean="0">
                <a:latin typeface="Comic Sans MS" panose="030F0702030302020204" pitchFamily="66" charset="0"/>
              </a:rPr>
              <a:t/>
            </a:r>
            <a:br>
              <a:rPr lang="en-US" altLang="en-US" sz="3200" dirty="0" smtClean="0">
                <a:latin typeface="Comic Sans MS" panose="030F0702030302020204" pitchFamily="66" charset="0"/>
              </a:rPr>
            </a:br>
            <a:r>
              <a:rPr lang="en-US" altLang="en-US" sz="3200" dirty="0" smtClean="0">
                <a:latin typeface="Comic Sans MS" panose="030F0702030302020204" pitchFamily="66" charset="0"/>
              </a:rPr>
              <a:t>The </a:t>
            </a:r>
            <a:r>
              <a:rPr lang="en-US" altLang="en-US" sz="3200" dirty="0">
                <a:latin typeface="Comic Sans MS" panose="030F0702030302020204" pitchFamily="66" charset="0"/>
              </a:rPr>
              <a:t>Reorganization of Mathematics in Secondary </a:t>
            </a:r>
            <a:r>
              <a:rPr lang="en-US" altLang="en-US" sz="3200" dirty="0" smtClean="0">
                <a:latin typeface="Comic Sans MS" panose="030F0702030302020204" pitchFamily="66" charset="0"/>
              </a:rPr>
              <a:t>Education</a:t>
            </a:r>
            <a:endParaRPr lang="en-US" altLang="en-US" sz="3200" dirty="0">
              <a:latin typeface="Comic Sans MS" panose="030F0702030302020204" pitchFamily="66" charset="0"/>
            </a:endParaRPr>
          </a:p>
        </p:txBody>
      </p:sp>
      <p:sp>
        <p:nvSpPr>
          <p:cNvPr id="9219" name="Rectangle 3"/>
          <p:cNvSpPr>
            <a:spLocks noGrp="1" noChangeArrowheads="1"/>
          </p:cNvSpPr>
          <p:nvPr>
            <p:ph type="body" idx="1"/>
          </p:nvPr>
        </p:nvSpPr>
        <p:spPr>
          <a:xfrm>
            <a:off x="990600" y="2819400"/>
            <a:ext cx="5867400" cy="2971800"/>
          </a:xfrm>
        </p:spPr>
        <p:txBody>
          <a:bodyPr/>
          <a:lstStyle/>
          <a:p>
            <a:pPr>
              <a:lnSpc>
                <a:spcPct val="90000"/>
              </a:lnSpc>
            </a:pPr>
            <a:r>
              <a:rPr lang="en-US" altLang="en-US" sz="2400" dirty="0">
                <a:latin typeface="Comic Sans MS" panose="030F0702030302020204" pitchFamily="66" charset="0"/>
              </a:rPr>
              <a:t>Written by the National Committee on Mathematics </a:t>
            </a:r>
            <a:r>
              <a:rPr lang="en-US" altLang="en-US" sz="2400" dirty="0" smtClean="0">
                <a:latin typeface="Comic Sans MS" panose="030F0702030302020204" pitchFamily="66" charset="0"/>
              </a:rPr>
              <a:t>requirements, NCMR</a:t>
            </a:r>
          </a:p>
          <a:p>
            <a:pPr marL="0" indent="0">
              <a:lnSpc>
                <a:spcPct val="90000"/>
              </a:lnSpc>
              <a:buNone/>
            </a:pPr>
            <a:endParaRPr lang="en-US" altLang="en-US" sz="1000" dirty="0">
              <a:latin typeface="Comic Sans MS" panose="030F0702030302020204" pitchFamily="66" charset="0"/>
            </a:endParaRPr>
          </a:p>
          <a:p>
            <a:pPr>
              <a:lnSpc>
                <a:spcPct val="90000"/>
              </a:lnSpc>
            </a:pPr>
            <a:r>
              <a:rPr lang="en-US" altLang="en-US" sz="2400" dirty="0">
                <a:latin typeface="Comic Sans MS" panose="030F0702030302020204" pitchFamily="66" charset="0"/>
              </a:rPr>
              <a:t>Written as a defense of classical </a:t>
            </a:r>
            <a:r>
              <a:rPr lang="en-US" altLang="en-US" sz="2400" dirty="0" smtClean="0">
                <a:latin typeface="Comic Sans MS" panose="030F0702030302020204" pitchFamily="66" charset="0"/>
              </a:rPr>
              <a:t>math in response to the Cardinal Principles.</a:t>
            </a:r>
          </a:p>
          <a:p>
            <a:pPr>
              <a:lnSpc>
                <a:spcPct val="90000"/>
              </a:lnSpc>
            </a:pPr>
            <a:endParaRPr lang="en-US" altLang="en-US" sz="1000" dirty="0">
              <a:latin typeface="Comic Sans MS" panose="030F0702030302020204" pitchFamily="66" charset="0"/>
            </a:endParaRPr>
          </a:p>
          <a:p>
            <a:pPr>
              <a:lnSpc>
                <a:spcPct val="90000"/>
              </a:lnSpc>
            </a:pPr>
            <a:r>
              <a:rPr lang="en-US" altLang="en-US" sz="2400" dirty="0" smtClean="0">
                <a:latin typeface="Comic Sans MS" panose="030F0702030302020204" pitchFamily="66" charset="0"/>
              </a:rPr>
              <a:t>Circulated </a:t>
            </a:r>
            <a:r>
              <a:rPr lang="en-US" altLang="en-US" sz="2400" dirty="0">
                <a:latin typeface="Comic Sans MS" panose="030F0702030302020204" pitchFamily="66" charset="0"/>
              </a:rPr>
              <a:t>through the </a:t>
            </a:r>
            <a:r>
              <a:rPr lang="en-US" altLang="en-US" sz="2400" i="1" dirty="0">
                <a:latin typeface="Comic Sans MS" panose="030F0702030302020204" pitchFamily="66" charset="0"/>
              </a:rPr>
              <a:t>Mathematics Teacher</a:t>
            </a:r>
            <a:endParaRPr lang="en-US" altLang="en-US" sz="2400" dirty="0">
              <a:latin typeface="Comic Sans MS" panose="030F0702030302020204" pitchFamily="66" charset="0"/>
            </a:endParaRPr>
          </a:p>
          <a:p>
            <a:pPr>
              <a:lnSpc>
                <a:spcPct val="90000"/>
              </a:lnSpc>
            </a:pPr>
            <a:endParaRPr lang="en-US" altLang="en-US" sz="2400" dirty="0"/>
          </a:p>
          <a:p>
            <a:pPr>
              <a:lnSpc>
                <a:spcPct val="90000"/>
              </a:lnSpc>
            </a:pPr>
            <a:endParaRPr lang="en-US" alt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990600" y="838200"/>
            <a:ext cx="7086600" cy="731838"/>
          </a:xfrm>
        </p:spPr>
        <p:txBody>
          <a:bodyPr/>
          <a:lstStyle/>
          <a:p>
            <a:r>
              <a:rPr lang="en-US" altLang="en-US" dirty="0" smtClean="0">
                <a:latin typeface="Comic Sans MS" panose="030F0702030302020204" pitchFamily="66" charset="0"/>
              </a:rPr>
              <a:t>Key Points </a:t>
            </a:r>
            <a:r>
              <a:rPr lang="en-US" altLang="en-US" dirty="0">
                <a:latin typeface="Comic Sans MS" panose="030F0702030302020204" pitchFamily="66" charset="0"/>
              </a:rPr>
              <a:t>of the 1923 Report</a:t>
            </a:r>
          </a:p>
        </p:txBody>
      </p:sp>
      <p:sp>
        <p:nvSpPr>
          <p:cNvPr id="12291" name="Rectangle 3"/>
          <p:cNvSpPr>
            <a:spLocks noGrp="1" noChangeArrowheads="1"/>
          </p:cNvSpPr>
          <p:nvPr>
            <p:ph type="body" idx="1"/>
          </p:nvPr>
        </p:nvSpPr>
        <p:spPr>
          <a:xfrm>
            <a:off x="914400" y="1981200"/>
            <a:ext cx="6096000" cy="4114800"/>
          </a:xfrm>
        </p:spPr>
        <p:txBody>
          <a:bodyPr/>
          <a:lstStyle/>
          <a:p>
            <a:pPr lvl="1"/>
            <a:r>
              <a:rPr lang="en-US" altLang="en-US" dirty="0" smtClean="0">
                <a:latin typeface="Comic Sans MS" panose="030F0702030302020204" pitchFamily="66" charset="0"/>
              </a:rPr>
              <a:t>Increased </a:t>
            </a:r>
            <a:r>
              <a:rPr lang="en-US" altLang="en-US" dirty="0" smtClean="0">
                <a:solidFill>
                  <a:srgbClr val="C00000"/>
                </a:solidFill>
                <a:latin typeface="Comic Sans MS" panose="030F0702030302020204" pitchFamily="66" charset="0"/>
              </a:rPr>
              <a:t>conceptual </a:t>
            </a:r>
            <a:r>
              <a:rPr lang="en-US" altLang="en-US" dirty="0">
                <a:solidFill>
                  <a:srgbClr val="C00000"/>
                </a:solidFill>
                <a:latin typeface="Comic Sans MS" panose="030F0702030302020204" pitchFamily="66" charset="0"/>
              </a:rPr>
              <a:t>understanding </a:t>
            </a:r>
            <a:r>
              <a:rPr lang="en-US" altLang="en-US" dirty="0">
                <a:latin typeface="Comic Sans MS" panose="030F0702030302020204" pitchFamily="66" charset="0"/>
              </a:rPr>
              <a:t>and self </a:t>
            </a:r>
            <a:r>
              <a:rPr lang="en-US" altLang="en-US" dirty="0" smtClean="0">
                <a:latin typeface="Comic Sans MS" panose="030F0702030302020204" pitchFamily="66" charset="0"/>
              </a:rPr>
              <a:t>reliance coupled with some procedural practice. </a:t>
            </a:r>
            <a:r>
              <a:rPr lang="en-US" altLang="en-US" i="1" dirty="0" smtClean="0">
                <a:latin typeface="Comic Sans MS" panose="030F0702030302020204" pitchFamily="66" charset="0"/>
              </a:rPr>
              <a:t>No more drill and kill</a:t>
            </a:r>
            <a:endParaRPr lang="en-US" altLang="en-US" i="1" dirty="0">
              <a:latin typeface="Comic Sans MS" panose="030F0702030302020204" pitchFamily="66" charset="0"/>
            </a:endParaRPr>
          </a:p>
          <a:p>
            <a:pPr lvl="1"/>
            <a:r>
              <a:rPr lang="en-US" altLang="en-US" dirty="0">
                <a:latin typeface="Comic Sans MS" panose="030F0702030302020204" pitchFamily="66" charset="0"/>
              </a:rPr>
              <a:t>The ability to </a:t>
            </a:r>
            <a:r>
              <a:rPr lang="en-US" altLang="en-US" dirty="0">
                <a:solidFill>
                  <a:srgbClr val="C00000"/>
                </a:solidFill>
                <a:latin typeface="Comic Sans MS" panose="030F0702030302020204" pitchFamily="66" charset="0"/>
              </a:rPr>
              <a:t>understand the language of </a:t>
            </a:r>
            <a:r>
              <a:rPr lang="en-US" altLang="en-US" dirty="0" smtClean="0">
                <a:solidFill>
                  <a:srgbClr val="C00000"/>
                </a:solidFill>
                <a:latin typeface="Comic Sans MS" panose="030F0702030302020204" pitchFamily="66" charset="0"/>
              </a:rPr>
              <a:t>Algebra </a:t>
            </a:r>
            <a:r>
              <a:rPr lang="en-US" altLang="en-US" dirty="0" smtClean="0">
                <a:latin typeface="Comic Sans MS" panose="030F0702030302020204" pitchFamily="66" charset="0"/>
              </a:rPr>
              <a:t>as well a understand </a:t>
            </a:r>
            <a:r>
              <a:rPr lang="en-US" altLang="en-US" dirty="0">
                <a:latin typeface="Comic Sans MS" panose="030F0702030302020204" pitchFamily="66" charset="0"/>
              </a:rPr>
              <a:t>and interpret graphical representations</a:t>
            </a:r>
          </a:p>
          <a:p>
            <a:pPr lvl="1"/>
            <a:r>
              <a:rPr lang="en-US" altLang="en-US" dirty="0">
                <a:latin typeface="Comic Sans MS" panose="030F0702030302020204" pitchFamily="66" charset="0"/>
              </a:rPr>
              <a:t>Familiarity with geometric forms in nature, industry and life.</a:t>
            </a:r>
          </a:p>
          <a:p>
            <a:pPr>
              <a:buFontTx/>
              <a:buNone/>
            </a:pPr>
            <a:endParaRPr lang="en-US" altLang="en-US" sz="2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990600" y="762000"/>
            <a:ext cx="7086600" cy="731838"/>
          </a:xfrm>
        </p:spPr>
        <p:txBody>
          <a:bodyPr/>
          <a:lstStyle/>
          <a:p>
            <a:r>
              <a:rPr lang="en-US" altLang="en-US" dirty="0" smtClean="0">
                <a:latin typeface="Comic Sans MS" panose="030F0702030302020204" pitchFamily="66" charset="0"/>
              </a:rPr>
              <a:t>Key Points of the 1923 Report</a:t>
            </a:r>
            <a:endParaRPr lang="en-US" altLang="en-US" dirty="0">
              <a:latin typeface="Comic Sans MS" panose="030F0702030302020204" pitchFamily="66" charset="0"/>
            </a:endParaRPr>
          </a:p>
        </p:txBody>
      </p:sp>
      <p:sp>
        <p:nvSpPr>
          <p:cNvPr id="12291" name="Rectangle 3"/>
          <p:cNvSpPr>
            <a:spLocks noGrp="1" noChangeArrowheads="1"/>
          </p:cNvSpPr>
          <p:nvPr>
            <p:ph type="body" idx="1"/>
          </p:nvPr>
        </p:nvSpPr>
        <p:spPr>
          <a:xfrm>
            <a:off x="762000" y="1905000"/>
            <a:ext cx="6324600" cy="4038600"/>
          </a:xfrm>
        </p:spPr>
        <p:txBody>
          <a:bodyPr/>
          <a:lstStyle/>
          <a:p>
            <a:pPr lvl="1"/>
            <a:r>
              <a:rPr lang="en-US" altLang="en-US" sz="2200" dirty="0" smtClean="0">
                <a:latin typeface="Comic Sans MS" panose="030F0702030302020204" pitchFamily="66" charset="0"/>
              </a:rPr>
              <a:t>Participate in quantitative thinking of </a:t>
            </a:r>
            <a:r>
              <a:rPr lang="en-US" altLang="en-US" sz="2200" dirty="0" smtClean="0">
                <a:solidFill>
                  <a:srgbClr val="C00000"/>
                </a:solidFill>
                <a:latin typeface="Comic Sans MS" panose="030F0702030302020204" pitchFamily="66" charset="0"/>
              </a:rPr>
              <a:t>the world.</a:t>
            </a:r>
          </a:p>
          <a:p>
            <a:pPr lvl="1"/>
            <a:r>
              <a:rPr lang="en-US" altLang="en-US" sz="2200" dirty="0" smtClean="0">
                <a:solidFill>
                  <a:srgbClr val="C00000"/>
                </a:solidFill>
                <a:latin typeface="Comic Sans MS" panose="030F0702030302020204" pitchFamily="66" charset="0"/>
              </a:rPr>
              <a:t>Development of analysis, logic and generalization</a:t>
            </a:r>
          </a:p>
          <a:p>
            <a:pPr lvl="1"/>
            <a:r>
              <a:rPr lang="en-US" altLang="en-US" sz="2200" dirty="0" smtClean="0">
                <a:latin typeface="Comic Sans MS" panose="030F0702030302020204" pitchFamily="66" charset="0"/>
              </a:rPr>
              <a:t>Understanding </a:t>
            </a:r>
            <a:r>
              <a:rPr lang="en-US" altLang="en-US" sz="2200" dirty="0" smtClean="0">
                <a:solidFill>
                  <a:srgbClr val="C00000"/>
                </a:solidFill>
                <a:latin typeface="Comic Sans MS" panose="030F0702030302020204" pitchFamily="66" charset="0"/>
              </a:rPr>
              <a:t>based on insight not drill</a:t>
            </a:r>
            <a:r>
              <a:rPr lang="en-US" altLang="en-US" sz="2200" dirty="0" smtClean="0">
                <a:latin typeface="Comic Sans MS" panose="030F0702030302020204" pitchFamily="66" charset="0"/>
              </a:rPr>
              <a:t>.</a:t>
            </a:r>
          </a:p>
          <a:p>
            <a:pPr lvl="1"/>
            <a:r>
              <a:rPr lang="en-US" altLang="en-US" sz="2200" dirty="0" smtClean="0">
                <a:latin typeface="Comic Sans MS" panose="030F0702030302020204" pitchFamily="66" charset="0"/>
              </a:rPr>
              <a:t>Emphasize </a:t>
            </a:r>
            <a:r>
              <a:rPr lang="en-US" altLang="en-US" sz="2200" dirty="0" smtClean="0">
                <a:solidFill>
                  <a:srgbClr val="C00000"/>
                </a:solidFill>
                <a:latin typeface="Comic Sans MS" panose="030F0702030302020204" pitchFamily="66" charset="0"/>
              </a:rPr>
              <a:t>problem solving</a:t>
            </a:r>
            <a:r>
              <a:rPr lang="en-US" altLang="en-US" sz="2200" dirty="0" smtClean="0">
                <a:latin typeface="Comic Sans MS" panose="030F0702030302020204" pitchFamily="66" charset="0"/>
              </a:rPr>
              <a:t>.</a:t>
            </a:r>
          </a:p>
          <a:p>
            <a:pPr lvl="1"/>
            <a:r>
              <a:rPr lang="en-US" altLang="en-US" sz="2200" dirty="0" smtClean="0">
                <a:latin typeface="Comic Sans MS" panose="030F0702030302020204" pitchFamily="66" charset="0"/>
              </a:rPr>
              <a:t>No new topics unless prerequisites are understood.</a:t>
            </a:r>
          </a:p>
          <a:p>
            <a:pPr lvl="1"/>
            <a:r>
              <a:rPr lang="en-US" altLang="en-US" sz="2200" dirty="0" smtClean="0">
                <a:latin typeface="Comic Sans MS" panose="030F0702030302020204" pitchFamily="66" charset="0"/>
              </a:rPr>
              <a:t>Training in </a:t>
            </a:r>
            <a:r>
              <a:rPr lang="en-US" altLang="en-US" sz="2200" dirty="0" smtClean="0">
                <a:solidFill>
                  <a:srgbClr val="C00000"/>
                </a:solidFill>
                <a:latin typeface="Comic Sans MS" panose="030F0702030302020204" pitchFamily="66" charset="0"/>
              </a:rPr>
              <a:t>functional thinking</a:t>
            </a:r>
            <a:r>
              <a:rPr lang="en-US" altLang="en-US" sz="2200" dirty="0" smtClean="0">
                <a:latin typeface="Comic Sans MS" panose="030F0702030302020204" pitchFamily="66" charset="0"/>
              </a:rPr>
              <a:t>: (functions) relationship or dependence</a:t>
            </a:r>
          </a:p>
        </p:txBody>
      </p:sp>
    </p:spTree>
    <p:extLst>
      <p:ext uri="{BB962C8B-B14F-4D97-AF65-F5344CB8AC3E}">
        <p14:creationId xmlns:p14="http://schemas.microsoft.com/office/powerpoint/2010/main" val="34724016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066800" y="762000"/>
            <a:ext cx="7086600" cy="731838"/>
          </a:xfrm>
        </p:spPr>
        <p:txBody>
          <a:bodyPr/>
          <a:lstStyle/>
          <a:p>
            <a:r>
              <a:rPr lang="en-US" altLang="en-US" dirty="0" smtClean="0">
                <a:latin typeface="Comic Sans MS" panose="030F0702030302020204" pitchFamily="66" charset="0"/>
              </a:rPr>
              <a:t>Key Points of the 1923 Report</a:t>
            </a:r>
            <a:endParaRPr lang="en-US" altLang="en-US" dirty="0">
              <a:latin typeface="Comic Sans MS" panose="030F0702030302020204" pitchFamily="66" charset="0"/>
            </a:endParaRPr>
          </a:p>
        </p:txBody>
      </p:sp>
      <p:sp>
        <p:nvSpPr>
          <p:cNvPr id="12291" name="Rectangle 3"/>
          <p:cNvSpPr>
            <a:spLocks noGrp="1" noChangeArrowheads="1"/>
          </p:cNvSpPr>
          <p:nvPr>
            <p:ph type="body" idx="1"/>
          </p:nvPr>
        </p:nvSpPr>
        <p:spPr>
          <a:xfrm>
            <a:off x="914400" y="1676400"/>
            <a:ext cx="6324600" cy="4419600"/>
          </a:xfrm>
        </p:spPr>
        <p:txBody>
          <a:bodyPr/>
          <a:lstStyle/>
          <a:p>
            <a:pPr lvl="1">
              <a:lnSpc>
                <a:spcPct val="90000"/>
              </a:lnSpc>
            </a:pPr>
            <a:r>
              <a:rPr lang="en-US" altLang="en-US" dirty="0" smtClean="0">
                <a:latin typeface="Comic Sans MS" panose="030F0702030302020204" pitchFamily="66" charset="0"/>
              </a:rPr>
              <a:t>Appreciation of beauty in the geometric forms of nature, art and industry.</a:t>
            </a:r>
          </a:p>
          <a:p>
            <a:pPr lvl="1">
              <a:lnSpc>
                <a:spcPct val="90000"/>
              </a:lnSpc>
            </a:pPr>
            <a:r>
              <a:rPr lang="en-US" altLang="en-US" dirty="0" smtClean="0">
                <a:latin typeface="Comic Sans MS" panose="030F0702030302020204" pitchFamily="66" charset="0"/>
              </a:rPr>
              <a:t>Ideals of perfection as to logical structure, precision of statement and thought.  </a:t>
            </a:r>
          </a:p>
          <a:p>
            <a:pPr lvl="1">
              <a:lnSpc>
                <a:spcPct val="90000"/>
              </a:lnSpc>
            </a:pPr>
            <a:r>
              <a:rPr lang="en-US" altLang="en-US" dirty="0" smtClean="0">
                <a:solidFill>
                  <a:srgbClr val="C00000"/>
                </a:solidFill>
                <a:latin typeface="Comic Sans MS" panose="030F0702030302020204" pitchFamily="66" charset="0"/>
              </a:rPr>
              <a:t>Logical reasoning.</a:t>
            </a:r>
          </a:p>
          <a:p>
            <a:pPr lvl="1">
              <a:lnSpc>
                <a:spcPct val="90000"/>
              </a:lnSpc>
            </a:pPr>
            <a:r>
              <a:rPr lang="en-US" altLang="en-US" dirty="0" smtClean="0">
                <a:latin typeface="Comic Sans MS" panose="030F0702030302020204" pitchFamily="66" charset="0"/>
              </a:rPr>
              <a:t>Appreciation of the power of mathematics and its role in the development of civilization</a:t>
            </a:r>
          </a:p>
          <a:p>
            <a:pPr>
              <a:buFontTx/>
              <a:buNone/>
            </a:pPr>
            <a:endParaRPr lang="en-US" altLang="en-US" sz="2400" dirty="0">
              <a:latin typeface="Comic Sans MS" panose="030F0702030302020204" pitchFamily="66" charset="0"/>
            </a:endParaRPr>
          </a:p>
          <a:p>
            <a:pPr marL="0" indent="0">
              <a:buNone/>
            </a:pPr>
            <a:r>
              <a:rPr lang="en-US" sz="1800" i="1" dirty="0">
                <a:latin typeface="Comic Sans MS" panose="030F0702030302020204" pitchFamily="66" charset="0"/>
              </a:rPr>
              <a:t>A History of School </a:t>
            </a:r>
            <a:r>
              <a:rPr lang="en-US" sz="1800" i="1" dirty="0" smtClean="0">
                <a:latin typeface="Comic Sans MS" panose="030F0702030302020204" pitchFamily="66" charset="0"/>
              </a:rPr>
              <a:t>Mathematics</a:t>
            </a:r>
            <a:r>
              <a:rPr lang="en-US" sz="1800" dirty="0" smtClean="0">
                <a:latin typeface="Comic Sans MS" panose="030F0702030302020204" pitchFamily="66" charset="0"/>
              </a:rPr>
              <a:t>, Volume </a:t>
            </a:r>
            <a:r>
              <a:rPr lang="en-US" sz="1800" dirty="0">
                <a:latin typeface="Comic Sans MS" panose="030F0702030302020204" pitchFamily="66" charset="0"/>
              </a:rPr>
              <a:t>1</a:t>
            </a:r>
            <a:endParaRPr lang="en-US" altLang="en-US" sz="1800" dirty="0" smtClean="0">
              <a:latin typeface="Comic Sans MS" panose="030F0702030302020204" pitchFamily="66" charset="0"/>
            </a:endParaRPr>
          </a:p>
        </p:txBody>
      </p:sp>
    </p:spTree>
    <p:extLst>
      <p:ext uri="{BB962C8B-B14F-4D97-AF65-F5344CB8AC3E}">
        <p14:creationId xmlns:p14="http://schemas.microsoft.com/office/powerpoint/2010/main" val="24703592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762000"/>
            <a:ext cx="7178675" cy="1066800"/>
          </a:xfrm>
        </p:spPr>
        <p:txBody>
          <a:bodyPr/>
          <a:lstStyle/>
          <a:p>
            <a:pPr>
              <a:lnSpc>
                <a:spcPct val="90000"/>
              </a:lnSpc>
            </a:pPr>
            <a:r>
              <a:rPr lang="en-US" altLang="en-US" sz="2800" b="1" dirty="0" smtClean="0">
                <a:latin typeface="Comic Sans MS" panose="030F0702030302020204" pitchFamily="66" charset="0"/>
              </a:rPr>
              <a:t>1927 - Charles H Judd, the Dean of Education at University of Chicago:</a:t>
            </a:r>
          </a:p>
        </p:txBody>
      </p:sp>
      <p:sp>
        <p:nvSpPr>
          <p:cNvPr id="3" name="Content Placeholder 2"/>
          <p:cNvSpPr>
            <a:spLocks noGrp="1"/>
          </p:cNvSpPr>
          <p:nvPr>
            <p:ph idx="1"/>
          </p:nvPr>
        </p:nvSpPr>
        <p:spPr>
          <a:xfrm>
            <a:off x="1219200" y="2133600"/>
            <a:ext cx="5867400" cy="3733801"/>
          </a:xfrm>
        </p:spPr>
        <p:txBody>
          <a:bodyPr/>
          <a:lstStyle/>
          <a:p>
            <a:pPr>
              <a:lnSpc>
                <a:spcPct val="90000"/>
              </a:lnSpc>
              <a:buFont typeface="Arial" panose="020B0604020202020204" pitchFamily="34" charset="0"/>
              <a:buChar char="•"/>
            </a:pPr>
            <a:r>
              <a:rPr lang="en-US" altLang="en-US" sz="2400" dirty="0" smtClean="0">
                <a:latin typeface="Comic Sans MS" panose="030F0702030302020204" pitchFamily="66" charset="0"/>
              </a:rPr>
              <a:t>Claimed that only tangibly represented math (procedural, utilitarian) was given value and that many students never developed </a:t>
            </a:r>
            <a:r>
              <a:rPr lang="en-US" altLang="en-US" sz="2400" dirty="0" smtClean="0">
                <a:solidFill>
                  <a:srgbClr val="C00000"/>
                </a:solidFill>
                <a:latin typeface="Comic Sans MS" panose="030F0702030302020204" pitchFamily="66" charset="0"/>
              </a:rPr>
              <a:t>number sense.  </a:t>
            </a:r>
          </a:p>
          <a:p>
            <a:pPr>
              <a:lnSpc>
                <a:spcPct val="90000"/>
              </a:lnSpc>
              <a:buFont typeface="Arial" panose="020B0604020202020204" pitchFamily="34" charset="0"/>
              <a:buChar char="•"/>
            </a:pPr>
            <a:r>
              <a:rPr lang="en-US" altLang="en-US" sz="2400" dirty="0" smtClean="0">
                <a:latin typeface="Comic Sans MS" panose="030F0702030302020204" pitchFamily="66" charset="0"/>
              </a:rPr>
              <a:t>Argued that the high failure and drop out rates (30%) in traditional math were due to </a:t>
            </a:r>
            <a:r>
              <a:rPr lang="en-US" altLang="en-US" sz="2400" dirty="0" smtClean="0">
                <a:solidFill>
                  <a:srgbClr val="C00000"/>
                </a:solidFill>
                <a:latin typeface="Comic Sans MS" panose="030F0702030302020204" pitchFamily="66" charset="0"/>
              </a:rPr>
              <a:t>poor teaching pedagogy. </a:t>
            </a:r>
          </a:p>
          <a:p>
            <a:pPr>
              <a:lnSpc>
                <a:spcPct val="90000"/>
              </a:lnSpc>
              <a:buFont typeface="Arial" panose="020B0604020202020204" pitchFamily="34" charset="0"/>
              <a:buChar char="•"/>
            </a:pPr>
            <a:r>
              <a:rPr lang="en-US" altLang="en-US" sz="2400" dirty="0" smtClean="0">
                <a:latin typeface="Comic Sans MS" panose="030F0702030302020204" pitchFamily="66" charset="0"/>
              </a:rPr>
              <a:t>Very unpopular point of view.</a:t>
            </a:r>
          </a:p>
        </p:txBody>
      </p:sp>
    </p:spTree>
    <p:extLst>
      <p:ext uri="{BB962C8B-B14F-4D97-AF65-F5344CB8AC3E}">
        <p14:creationId xmlns:p14="http://schemas.microsoft.com/office/powerpoint/2010/main" val="5858525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066800" y="762000"/>
            <a:ext cx="7086600" cy="731838"/>
          </a:xfrm>
        </p:spPr>
        <p:txBody>
          <a:bodyPr/>
          <a:lstStyle/>
          <a:p>
            <a:r>
              <a:rPr lang="en-US" altLang="en-US" dirty="0">
                <a:latin typeface="Comic Sans MS" panose="030F0702030302020204" pitchFamily="66" charset="0"/>
              </a:rPr>
              <a:t>Issues with the </a:t>
            </a:r>
            <a:r>
              <a:rPr lang="en-US" altLang="en-US" dirty="0" smtClean="0">
                <a:latin typeface="Comic Sans MS" panose="030F0702030302020204" pitchFamily="66" charset="0"/>
              </a:rPr>
              <a:t>1923 report</a:t>
            </a:r>
            <a:endParaRPr lang="en-US" altLang="en-US" dirty="0">
              <a:latin typeface="Comic Sans MS" panose="030F0702030302020204" pitchFamily="66" charset="0"/>
            </a:endParaRPr>
          </a:p>
        </p:txBody>
      </p:sp>
      <p:sp>
        <p:nvSpPr>
          <p:cNvPr id="18435" name="Rectangle 3"/>
          <p:cNvSpPr>
            <a:spLocks noGrp="1" noChangeArrowheads="1"/>
          </p:cNvSpPr>
          <p:nvPr>
            <p:ph type="body" idx="1"/>
          </p:nvPr>
        </p:nvSpPr>
        <p:spPr>
          <a:xfrm>
            <a:off x="990600" y="2057400"/>
            <a:ext cx="5867400" cy="3962400"/>
          </a:xfrm>
        </p:spPr>
        <p:txBody>
          <a:bodyPr/>
          <a:lstStyle/>
          <a:p>
            <a:pPr>
              <a:spcBef>
                <a:spcPts val="1800"/>
              </a:spcBef>
            </a:pPr>
            <a:r>
              <a:rPr lang="en-US" altLang="en-US" dirty="0">
                <a:latin typeface="Comic Sans MS" panose="030F0702030302020204" pitchFamily="66" charset="0"/>
              </a:rPr>
              <a:t>Although the report was widely circulated immediate changes were not evidenced</a:t>
            </a:r>
            <a:r>
              <a:rPr lang="en-US" altLang="en-US" dirty="0" smtClean="0">
                <a:latin typeface="Comic Sans MS" panose="030F0702030302020204" pitchFamily="66" charset="0"/>
              </a:rPr>
              <a:t>.</a:t>
            </a:r>
            <a:endParaRPr lang="en-US" altLang="en-US" dirty="0">
              <a:latin typeface="Comic Sans MS" panose="030F0702030302020204" pitchFamily="66" charset="0"/>
            </a:endParaRPr>
          </a:p>
          <a:p>
            <a:pPr lvl="1">
              <a:spcBef>
                <a:spcPts val="1800"/>
              </a:spcBef>
            </a:pPr>
            <a:r>
              <a:rPr lang="en-US" altLang="en-US" dirty="0">
                <a:latin typeface="Comic Sans MS" panose="030F0702030302020204" pitchFamily="66" charset="0"/>
              </a:rPr>
              <a:t>S</a:t>
            </a:r>
            <a:r>
              <a:rPr lang="en-US" altLang="en-US" dirty="0" smtClean="0">
                <a:latin typeface="Comic Sans MS" panose="030F0702030302020204" pitchFamily="66" charset="0"/>
              </a:rPr>
              <a:t>chools </a:t>
            </a:r>
            <a:r>
              <a:rPr lang="en-US" altLang="en-US" dirty="0">
                <a:latin typeface="Comic Sans MS" panose="030F0702030302020204" pitchFamily="66" charset="0"/>
              </a:rPr>
              <a:t>did not adopt changes</a:t>
            </a:r>
            <a:r>
              <a:rPr lang="en-US" altLang="en-US" dirty="0" smtClean="0">
                <a:latin typeface="Comic Sans MS" panose="030F0702030302020204" pitchFamily="66" charset="0"/>
              </a:rPr>
              <a:t>.</a:t>
            </a:r>
          </a:p>
          <a:p>
            <a:pPr lvl="1">
              <a:spcBef>
                <a:spcPts val="1800"/>
              </a:spcBef>
            </a:pPr>
            <a:r>
              <a:rPr lang="en-US" altLang="en-US" dirty="0" smtClean="0">
                <a:latin typeface="Comic Sans MS" panose="030F0702030302020204" pitchFamily="66" charset="0"/>
              </a:rPr>
              <a:t>Mathematics curriculum continued to emphasize utilitarian procedure and functionality</a:t>
            </a:r>
            <a:endParaRPr lang="en-US" altLang="en-US" dirty="0" smtClean="0"/>
          </a:p>
          <a:p>
            <a:endParaRPr lang="en-US" altLang="en-US" sz="2200" dirty="0">
              <a:latin typeface="Comic Sans MS" panose="030F0702030302020204" pitchFamily="66" charset="0"/>
            </a:endParaRPr>
          </a:p>
        </p:txBody>
      </p:sp>
    </p:spTree>
    <p:extLst>
      <p:ext uri="{BB962C8B-B14F-4D97-AF65-F5344CB8AC3E}">
        <p14:creationId xmlns:p14="http://schemas.microsoft.com/office/powerpoint/2010/main" val="29864001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1025236" y="762000"/>
            <a:ext cx="7086600" cy="990600"/>
          </a:xfrm>
        </p:spPr>
        <p:txBody>
          <a:bodyPr/>
          <a:lstStyle/>
          <a:p>
            <a:r>
              <a:rPr lang="en-US" altLang="en-US" sz="3200" dirty="0">
                <a:latin typeface="Comic Sans MS" panose="030F0702030302020204" pitchFamily="66" charset="0"/>
              </a:rPr>
              <a:t>1940 American Council of </a:t>
            </a:r>
            <a:r>
              <a:rPr lang="en-US" altLang="en-US" sz="3200" dirty="0" smtClean="0">
                <a:latin typeface="Comic Sans MS" panose="030F0702030302020204" pitchFamily="66" charset="0"/>
              </a:rPr>
              <a:t>Education</a:t>
            </a:r>
            <a:br>
              <a:rPr lang="en-US" altLang="en-US" sz="3200" dirty="0" smtClean="0">
                <a:latin typeface="Comic Sans MS" panose="030F0702030302020204" pitchFamily="66" charset="0"/>
              </a:rPr>
            </a:br>
            <a:r>
              <a:rPr lang="en-US" altLang="en-US" sz="2200" dirty="0" smtClean="0">
                <a:latin typeface="Comic Sans MS" panose="030F0702030302020204" pitchFamily="66" charset="0"/>
              </a:rPr>
              <a:t> (17 years later)</a:t>
            </a:r>
            <a:endParaRPr lang="en-US" altLang="en-US" sz="2200" dirty="0">
              <a:latin typeface="Comic Sans MS" panose="030F0702030302020204" pitchFamily="66" charset="0"/>
            </a:endParaRPr>
          </a:p>
        </p:txBody>
      </p:sp>
      <p:sp>
        <p:nvSpPr>
          <p:cNvPr id="40963" name="Rectangle 3"/>
          <p:cNvSpPr>
            <a:spLocks noGrp="1" noChangeArrowheads="1"/>
          </p:cNvSpPr>
          <p:nvPr>
            <p:ph type="body" idx="1"/>
          </p:nvPr>
        </p:nvSpPr>
        <p:spPr>
          <a:xfrm>
            <a:off x="1013204" y="2209800"/>
            <a:ext cx="5943600" cy="3733800"/>
          </a:xfrm>
        </p:spPr>
        <p:txBody>
          <a:bodyPr/>
          <a:lstStyle/>
          <a:p>
            <a:pPr>
              <a:lnSpc>
                <a:spcPct val="90000"/>
              </a:lnSpc>
              <a:spcBef>
                <a:spcPts val="800"/>
              </a:spcBef>
            </a:pPr>
            <a:r>
              <a:rPr lang="en-US" altLang="en-US" sz="2400" dirty="0">
                <a:latin typeface="Comic Sans MS" panose="030F0702030302020204" pitchFamily="66" charset="0"/>
              </a:rPr>
              <a:t>Authored:  </a:t>
            </a:r>
            <a:r>
              <a:rPr lang="en-US" altLang="en-US" sz="2400" i="1" dirty="0">
                <a:latin typeface="Comic Sans MS" panose="030F0702030302020204" pitchFamily="66" charset="0"/>
              </a:rPr>
              <a:t>What the High Schools Aught to Teach. </a:t>
            </a:r>
          </a:p>
          <a:p>
            <a:pPr>
              <a:lnSpc>
                <a:spcPct val="80000"/>
              </a:lnSpc>
              <a:spcBef>
                <a:spcPts val="800"/>
              </a:spcBef>
            </a:pPr>
            <a:r>
              <a:rPr lang="en-US" altLang="en-US" sz="2400" dirty="0" smtClean="0">
                <a:solidFill>
                  <a:srgbClr val="C00000"/>
                </a:solidFill>
                <a:latin typeface="Comic Sans MS" panose="030F0702030302020204" pitchFamily="66" charset="0"/>
              </a:rPr>
              <a:t>Recommended work experience in secondary instead of classical education, </a:t>
            </a:r>
            <a:r>
              <a:rPr lang="en-US" altLang="en-US" sz="2400" dirty="0" smtClean="0">
                <a:latin typeface="Comic Sans MS" panose="030F0702030302020204" pitchFamily="66" charset="0"/>
              </a:rPr>
              <a:t>instruction in dealing with personal problems (physical and mental health), and family life. </a:t>
            </a:r>
          </a:p>
          <a:p>
            <a:pPr>
              <a:lnSpc>
                <a:spcPct val="80000"/>
              </a:lnSpc>
              <a:spcBef>
                <a:spcPts val="800"/>
              </a:spcBef>
            </a:pPr>
            <a:r>
              <a:rPr lang="en-US" altLang="en-US" sz="2400" dirty="0" smtClean="0">
                <a:latin typeface="Comic Sans MS" panose="030F0702030302020204" pitchFamily="66" charset="0"/>
              </a:rPr>
              <a:t>Considered Algebra, Geometry  and reading as stumbling blocks for most students. </a:t>
            </a:r>
          </a:p>
        </p:txBody>
      </p:sp>
    </p:spTree>
    <p:extLst>
      <p:ext uri="{BB962C8B-B14F-4D97-AF65-F5344CB8AC3E}">
        <p14:creationId xmlns:p14="http://schemas.microsoft.com/office/powerpoint/2010/main" val="370848402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1066800" y="659130"/>
            <a:ext cx="7086600" cy="838200"/>
          </a:xfrm>
        </p:spPr>
        <p:txBody>
          <a:bodyPr/>
          <a:lstStyle/>
          <a:p>
            <a:r>
              <a:rPr lang="en-US" altLang="en-US" sz="3200" dirty="0">
                <a:latin typeface="Comic Sans MS" panose="030F0702030302020204" pitchFamily="66" charset="0"/>
              </a:rPr>
              <a:t>1940 American Council of Education</a:t>
            </a:r>
          </a:p>
        </p:txBody>
      </p:sp>
      <p:sp>
        <p:nvSpPr>
          <p:cNvPr id="43011" name="Rectangle 3"/>
          <p:cNvSpPr>
            <a:spLocks noGrp="1" noChangeArrowheads="1"/>
          </p:cNvSpPr>
          <p:nvPr>
            <p:ph type="body" idx="1"/>
          </p:nvPr>
        </p:nvSpPr>
        <p:spPr>
          <a:xfrm>
            <a:off x="983673" y="3200400"/>
            <a:ext cx="5638800" cy="2743200"/>
          </a:xfrm>
        </p:spPr>
        <p:txBody>
          <a:bodyPr/>
          <a:lstStyle/>
          <a:p>
            <a:r>
              <a:rPr lang="en-US" altLang="en-US" sz="2400" dirty="0">
                <a:latin typeface="Comic Sans MS" panose="030F0702030302020204" pitchFamily="66" charset="0"/>
              </a:rPr>
              <a:t>Report decried the “Vicious aspects of 9th grade,” in which the cruelty of inflicting such required subjects as English composition and algebra on unsuspecting ninth graders was roundly condemned.</a:t>
            </a:r>
          </a:p>
        </p:txBody>
      </p:sp>
      <p:pic>
        <p:nvPicPr>
          <p:cNvPr id="43012" name="Picture 4" descr="MPj0407450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60423" y="1600200"/>
            <a:ext cx="2324100" cy="13944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22246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5181600"/>
            <a:ext cx="5334000" cy="990600"/>
          </a:xfrm>
        </p:spPr>
        <p:txBody>
          <a:bodyPr/>
          <a:lstStyle/>
          <a:p>
            <a:r>
              <a:rPr lang="en-US" sz="2000" dirty="0" smtClean="0">
                <a:latin typeface="Comic Sans MS" panose="030F0702030302020204" pitchFamily="66" charset="0"/>
              </a:rPr>
              <a:t>Ben Franklin may be the devil but the Kentucky Common Core Math Standards are not</a:t>
            </a:r>
          </a:p>
          <a:p>
            <a:endParaRPr lang="en-US" dirty="0"/>
          </a:p>
        </p:txBody>
      </p:sp>
      <p:pic>
        <p:nvPicPr>
          <p:cNvPr id="4" name="Waterboy">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600200" y="914400"/>
            <a:ext cx="5919022" cy="3643898"/>
          </a:xfrm>
          <a:prstGeom prst="rect">
            <a:avLst/>
          </a:prstGeom>
        </p:spPr>
      </p:pic>
    </p:spTree>
    <p:extLst>
      <p:ext uri="{BB962C8B-B14F-4D97-AF65-F5344CB8AC3E}">
        <p14:creationId xmlns:p14="http://schemas.microsoft.com/office/powerpoint/2010/main" val="309807329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1066800" y="685800"/>
            <a:ext cx="7086600" cy="1219200"/>
          </a:xfrm>
        </p:spPr>
        <p:txBody>
          <a:bodyPr/>
          <a:lstStyle/>
          <a:p>
            <a:r>
              <a:rPr lang="en-US" altLang="en-US" dirty="0" smtClean="0">
                <a:latin typeface="Comic Sans MS" panose="030F0702030302020204" pitchFamily="66" charset="0"/>
              </a:rPr>
              <a:t>National Milestones</a:t>
            </a:r>
            <a:br>
              <a:rPr lang="en-US" altLang="en-US" dirty="0" smtClean="0">
                <a:latin typeface="Comic Sans MS" panose="030F0702030302020204" pitchFamily="66" charset="0"/>
              </a:rPr>
            </a:br>
            <a:r>
              <a:rPr lang="en-US" altLang="en-US" dirty="0" smtClean="0">
                <a:latin typeface="Comic Sans MS" panose="030F0702030302020204" pitchFamily="66" charset="0"/>
              </a:rPr>
              <a:t>	World </a:t>
            </a:r>
            <a:r>
              <a:rPr lang="en-US" altLang="en-US" dirty="0">
                <a:latin typeface="Comic Sans MS" panose="030F0702030302020204" pitchFamily="66" charset="0"/>
              </a:rPr>
              <a:t>War </a:t>
            </a:r>
            <a:r>
              <a:rPr lang="en-US" altLang="en-US" dirty="0" smtClean="0">
                <a:latin typeface="Comic Sans MS" panose="030F0702030302020204" pitchFamily="66" charset="0"/>
              </a:rPr>
              <a:t>II</a:t>
            </a:r>
            <a:endParaRPr lang="en-US" altLang="en-US" sz="2800" dirty="0">
              <a:latin typeface="Comic Sans MS" panose="030F0702030302020204" pitchFamily="66" charset="0"/>
            </a:endParaRPr>
          </a:p>
        </p:txBody>
      </p:sp>
      <p:sp>
        <p:nvSpPr>
          <p:cNvPr id="45059" name="Rectangle 3"/>
          <p:cNvSpPr>
            <a:spLocks noGrp="1" noChangeArrowheads="1"/>
          </p:cNvSpPr>
          <p:nvPr>
            <p:ph type="body" idx="1"/>
          </p:nvPr>
        </p:nvSpPr>
        <p:spPr>
          <a:xfrm>
            <a:off x="1066800" y="2133600"/>
            <a:ext cx="5715000" cy="4038600"/>
          </a:xfrm>
        </p:spPr>
        <p:txBody>
          <a:bodyPr/>
          <a:lstStyle/>
          <a:p>
            <a:pPr marL="0" indent="0">
              <a:buNone/>
            </a:pPr>
            <a:r>
              <a:rPr lang="en-US" dirty="0" smtClean="0">
                <a:latin typeface="Comic Sans MS" panose="030F0702030302020204" pitchFamily="66" charset="0"/>
              </a:rPr>
              <a:t>1943:  Subcommittee on Education for Service of the War Preparedness Committee </a:t>
            </a:r>
          </a:p>
          <a:p>
            <a:pPr marL="457200" lvl="1" indent="0">
              <a:buNone/>
            </a:pPr>
            <a:endParaRPr lang="en-US" sz="1000" dirty="0" smtClean="0">
              <a:latin typeface="Comic Sans MS" panose="030F0702030302020204" pitchFamily="66" charset="0"/>
            </a:endParaRPr>
          </a:p>
          <a:p>
            <a:pPr lvl="1"/>
            <a:r>
              <a:rPr lang="en-US" sz="2200" dirty="0" smtClean="0">
                <a:latin typeface="Comic Sans MS" panose="030F0702030302020204" pitchFamily="66" charset="0"/>
              </a:rPr>
              <a:t>William </a:t>
            </a:r>
            <a:r>
              <a:rPr lang="en-US" sz="2200" dirty="0">
                <a:latin typeface="Comic Sans MS" panose="030F0702030302020204" pitchFamily="66" charset="0"/>
              </a:rPr>
              <a:t>L. </a:t>
            </a:r>
            <a:r>
              <a:rPr lang="en-US" sz="2200" dirty="0" smtClean="0">
                <a:latin typeface="Comic Sans MS" panose="030F0702030302020204" pitchFamily="66" charset="0"/>
              </a:rPr>
              <a:t>Hart: “A very </a:t>
            </a:r>
            <a:r>
              <a:rPr lang="en-US" sz="2200" dirty="0">
                <a:latin typeface="Comic Sans MS" panose="030F0702030302020204" pitchFamily="66" charset="0"/>
              </a:rPr>
              <a:t>serious error </a:t>
            </a:r>
            <a:r>
              <a:rPr lang="en-US" sz="2200" dirty="0" smtClean="0">
                <a:latin typeface="Comic Sans MS" panose="030F0702030302020204" pitchFamily="66" charset="0"/>
              </a:rPr>
              <a:t>was made </a:t>
            </a:r>
            <a:r>
              <a:rPr lang="en-US" sz="2200" dirty="0">
                <a:latin typeface="Comic Sans MS" panose="030F0702030302020204" pitchFamily="66" charset="0"/>
              </a:rPr>
              <a:t>by the leaders in </a:t>
            </a:r>
            <a:r>
              <a:rPr lang="en-US" sz="2200" dirty="0" smtClean="0">
                <a:latin typeface="Comic Sans MS" panose="030F0702030302020204" pitchFamily="66" charset="0"/>
              </a:rPr>
              <a:t>education </a:t>
            </a:r>
            <a:r>
              <a:rPr lang="en-US" sz="2200" dirty="0">
                <a:latin typeface="Comic Sans MS" panose="030F0702030302020204" pitchFamily="66" charset="0"/>
              </a:rPr>
              <a:t>who did not focus on the dangerous wartime effects of 25 years of decreasing emphasis on substantial mathematics in secondary education.</a:t>
            </a:r>
          </a:p>
        </p:txBody>
      </p:sp>
    </p:spTree>
    <p:extLst>
      <p:ext uri="{BB962C8B-B14F-4D97-AF65-F5344CB8AC3E}">
        <p14:creationId xmlns:p14="http://schemas.microsoft.com/office/powerpoint/2010/main" val="18593708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990600" y="685800"/>
            <a:ext cx="7086600" cy="1143000"/>
          </a:xfrm>
        </p:spPr>
        <p:txBody>
          <a:bodyPr/>
          <a:lstStyle/>
          <a:p>
            <a:r>
              <a:rPr lang="en-US" altLang="en-US" dirty="0" smtClean="0">
                <a:latin typeface="Comic Sans MS" panose="030F0702030302020204" pitchFamily="66" charset="0"/>
              </a:rPr>
              <a:t>National Milestones</a:t>
            </a:r>
            <a:br>
              <a:rPr lang="en-US" altLang="en-US" dirty="0" smtClean="0">
                <a:latin typeface="Comic Sans MS" panose="030F0702030302020204" pitchFamily="66" charset="0"/>
              </a:rPr>
            </a:br>
            <a:r>
              <a:rPr lang="en-US" altLang="en-US" dirty="0" smtClean="0">
                <a:latin typeface="Comic Sans MS" panose="030F0702030302020204" pitchFamily="66" charset="0"/>
              </a:rPr>
              <a:t>	World War II</a:t>
            </a:r>
            <a:endParaRPr lang="en-US" altLang="en-US" dirty="0">
              <a:latin typeface="Comic Sans MS" panose="030F0702030302020204" pitchFamily="66" charset="0"/>
            </a:endParaRPr>
          </a:p>
        </p:txBody>
      </p:sp>
      <p:sp>
        <p:nvSpPr>
          <p:cNvPr id="45059" name="Rectangle 3"/>
          <p:cNvSpPr>
            <a:spLocks noGrp="1" noChangeArrowheads="1"/>
          </p:cNvSpPr>
          <p:nvPr>
            <p:ph type="body" idx="1"/>
          </p:nvPr>
        </p:nvSpPr>
        <p:spPr>
          <a:xfrm>
            <a:off x="1447800" y="2209800"/>
            <a:ext cx="5334000" cy="3505200"/>
          </a:xfrm>
        </p:spPr>
        <p:txBody>
          <a:bodyPr/>
          <a:lstStyle/>
          <a:p>
            <a:pPr marL="0" indent="0">
              <a:buNone/>
            </a:pPr>
            <a:r>
              <a:rPr lang="en-US" sz="2400" dirty="0" smtClean="0">
                <a:latin typeface="Comic Sans MS" panose="030F0702030302020204" pitchFamily="66" charset="0"/>
              </a:rPr>
              <a:t>“…Admiral </a:t>
            </a:r>
            <a:r>
              <a:rPr lang="en-US" sz="2400" dirty="0">
                <a:latin typeface="Comic Sans MS" panose="030F0702030302020204" pitchFamily="66" charset="0"/>
              </a:rPr>
              <a:t>Nimitz complained of mathematical deficiencies of would-be officer candidates and navy volunteers. The basic skills of these military personnel should have been learned in the public schools but were not” </a:t>
            </a:r>
            <a:endParaRPr lang="en-US" sz="2400" dirty="0" smtClean="0">
              <a:latin typeface="Comic Sans MS" panose="030F0702030302020204" pitchFamily="66" charset="0"/>
            </a:endParaRPr>
          </a:p>
          <a:p>
            <a:pPr marL="0" indent="0">
              <a:buNone/>
            </a:pPr>
            <a:endParaRPr lang="en-US" sz="2400" dirty="0" smtClean="0">
              <a:latin typeface="Comic Sans MS" panose="030F0702030302020204" pitchFamily="66" charset="0"/>
            </a:endParaRPr>
          </a:p>
          <a:p>
            <a:pPr marL="0" indent="0">
              <a:buNone/>
            </a:pPr>
            <a:r>
              <a:rPr lang="en-US" sz="2000" i="1" dirty="0">
                <a:latin typeface="Comic Sans MS" panose="030F0702030302020204" pitchFamily="66" charset="0"/>
              </a:rPr>
              <a:t>Klein, 2003</a:t>
            </a:r>
          </a:p>
        </p:txBody>
      </p:sp>
    </p:spTree>
    <p:extLst>
      <p:ext uri="{BB962C8B-B14F-4D97-AF65-F5344CB8AC3E}">
        <p14:creationId xmlns:p14="http://schemas.microsoft.com/office/powerpoint/2010/main" val="411122720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990600" y="838200"/>
            <a:ext cx="7086600" cy="1066800"/>
          </a:xfrm>
        </p:spPr>
        <p:txBody>
          <a:bodyPr/>
          <a:lstStyle/>
          <a:p>
            <a:r>
              <a:rPr lang="en-US" altLang="en-US" dirty="0" smtClean="0">
                <a:latin typeface="Comic Sans MS" panose="030F0702030302020204" pitchFamily="66" charset="0"/>
              </a:rPr>
              <a:t>National Milestones</a:t>
            </a:r>
            <a:br>
              <a:rPr lang="en-US" altLang="en-US" dirty="0" smtClean="0">
                <a:latin typeface="Comic Sans MS" panose="030F0702030302020204" pitchFamily="66" charset="0"/>
              </a:rPr>
            </a:br>
            <a:r>
              <a:rPr lang="en-US" altLang="en-US" dirty="0" smtClean="0">
                <a:latin typeface="Comic Sans MS" panose="030F0702030302020204" pitchFamily="66" charset="0"/>
              </a:rPr>
              <a:t>	Sputnik</a:t>
            </a:r>
            <a:endParaRPr lang="en-US" altLang="en-US" dirty="0">
              <a:latin typeface="Comic Sans MS" panose="030F0702030302020204" pitchFamily="66" charset="0"/>
            </a:endParaRPr>
          </a:p>
        </p:txBody>
      </p:sp>
      <p:sp>
        <p:nvSpPr>
          <p:cNvPr id="45059" name="Rectangle 3"/>
          <p:cNvSpPr>
            <a:spLocks noGrp="1" noChangeArrowheads="1"/>
          </p:cNvSpPr>
          <p:nvPr>
            <p:ph type="body" idx="1"/>
          </p:nvPr>
        </p:nvSpPr>
        <p:spPr>
          <a:xfrm>
            <a:off x="1447800" y="2438400"/>
            <a:ext cx="5334000" cy="3048000"/>
          </a:xfrm>
        </p:spPr>
        <p:txBody>
          <a:bodyPr/>
          <a:lstStyle/>
          <a:p>
            <a:pPr marL="0" indent="0">
              <a:buNone/>
            </a:pPr>
            <a:r>
              <a:rPr lang="en-US" sz="2400" dirty="0" smtClean="0">
                <a:latin typeface="Comic Sans MS" panose="030F0702030302020204" pitchFamily="66" charset="0"/>
              </a:rPr>
              <a:t>October 4, 1957: Early Soviet success in the space race, notably the launch of the first-ever satellite, Sputnik, created a growing national sense that U.S. scientists were falling behind scientists in the Soviet Union. </a:t>
            </a:r>
          </a:p>
        </p:txBody>
      </p:sp>
    </p:spTree>
    <p:extLst>
      <p:ext uri="{BB962C8B-B14F-4D97-AF65-F5344CB8AC3E}">
        <p14:creationId xmlns:p14="http://schemas.microsoft.com/office/powerpoint/2010/main" val="392402074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914400"/>
            <a:ext cx="7086600" cy="731838"/>
          </a:xfrm>
        </p:spPr>
        <p:txBody>
          <a:bodyPr/>
          <a:lstStyle/>
          <a:p>
            <a:r>
              <a:rPr lang="en-US" sz="3200" dirty="0" smtClean="0">
                <a:latin typeface="Comic Sans MS" panose="030F0702030302020204" pitchFamily="66" charset="0"/>
              </a:rPr>
              <a:t>National Defense of Education Act</a:t>
            </a:r>
            <a:endParaRPr lang="en-US" sz="3200" dirty="0">
              <a:latin typeface="Comic Sans MS" panose="030F0702030302020204" pitchFamily="66" charset="0"/>
            </a:endParaRPr>
          </a:p>
        </p:txBody>
      </p:sp>
      <p:sp>
        <p:nvSpPr>
          <p:cNvPr id="3" name="Content Placeholder 2"/>
          <p:cNvSpPr>
            <a:spLocks noGrp="1"/>
          </p:cNvSpPr>
          <p:nvPr>
            <p:ph idx="1"/>
          </p:nvPr>
        </p:nvSpPr>
        <p:spPr>
          <a:xfrm>
            <a:off x="1524000" y="2133600"/>
            <a:ext cx="5181600" cy="3352800"/>
          </a:xfrm>
        </p:spPr>
        <p:txBody>
          <a:bodyPr/>
          <a:lstStyle/>
          <a:p>
            <a:pPr marL="0" indent="0">
              <a:lnSpc>
                <a:spcPct val="80000"/>
              </a:lnSpc>
              <a:buNone/>
            </a:pPr>
            <a:r>
              <a:rPr lang="en-US" sz="2400" dirty="0" smtClean="0">
                <a:latin typeface="Comic Sans MS" panose="030F0702030302020204" pitchFamily="66" charset="0"/>
              </a:rPr>
              <a:t>1958, 85</a:t>
            </a:r>
            <a:r>
              <a:rPr lang="en-US" sz="2400" baseline="30000" dirty="0" smtClean="0">
                <a:latin typeface="Comic Sans MS" panose="030F0702030302020204" pitchFamily="66" charset="0"/>
              </a:rPr>
              <a:t>th</a:t>
            </a:r>
            <a:r>
              <a:rPr lang="en-US" sz="2400" dirty="0" smtClean="0">
                <a:latin typeface="Comic Sans MS" panose="030F0702030302020204" pitchFamily="66" charset="0"/>
              </a:rPr>
              <a:t> Congress passes National Defense Education Act (NDEA): increased federal spending on schools at all levels &amp; started the student loan program for college.</a:t>
            </a:r>
          </a:p>
          <a:p>
            <a:pPr marL="0" indent="0">
              <a:lnSpc>
                <a:spcPct val="80000"/>
              </a:lnSpc>
              <a:buNone/>
            </a:pPr>
            <a:endParaRPr lang="en-US" sz="1000" dirty="0" smtClean="0">
              <a:latin typeface="Comic Sans MS" panose="030F0702030302020204" pitchFamily="66" charset="0"/>
            </a:endParaRPr>
          </a:p>
          <a:p>
            <a:pPr lvl="1">
              <a:lnSpc>
                <a:spcPct val="80000"/>
              </a:lnSpc>
            </a:pPr>
            <a:r>
              <a:rPr lang="en-US" dirty="0" smtClean="0">
                <a:latin typeface="Comic Sans MS" panose="030F0702030302020204" pitchFamily="66" charset="0"/>
              </a:rPr>
              <a:t>Emphasized instructional improvement in science, math, foreign languages, and critical subjects.</a:t>
            </a:r>
          </a:p>
        </p:txBody>
      </p:sp>
    </p:spTree>
    <p:extLst>
      <p:ext uri="{BB962C8B-B14F-4D97-AF65-F5344CB8AC3E}">
        <p14:creationId xmlns:p14="http://schemas.microsoft.com/office/powerpoint/2010/main" val="112490273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838200"/>
            <a:ext cx="7086600" cy="1066800"/>
          </a:xfrm>
        </p:spPr>
        <p:txBody>
          <a:bodyPr/>
          <a:lstStyle/>
          <a:p>
            <a:r>
              <a:rPr lang="en-US" sz="3200" dirty="0" smtClean="0">
                <a:latin typeface="Comic Sans MS" panose="030F0702030302020204" pitchFamily="66" charset="0"/>
              </a:rPr>
              <a:t>The Elementary Schools and Secondary Education Act</a:t>
            </a:r>
            <a:endParaRPr lang="en-US" sz="3200" dirty="0">
              <a:latin typeface="Comic Sans MS" panose="030F0702030302020204" pitchFamily="66" charset="0"/>
            </a:endParaRPr>
          </a:p>
        </p:txBody>
      </p:sp>
      <p:sp>
        <p:nvSpPr>
          <p:cNvPr id="3" name="Content Placeholder 2"/>
          <p:cNvSpPr>
            <a:spLocks noGrp="1"/>
          </p:cNvSpPr>
          <p:nvPr>
            <p:ph idx="1"/>
          </p:nvPr>
        </p:nvSpPr>
        <p:spPr>
          <a:xfrm>
            <a:off x="1143000" y="2514600"/>
            <a:ext cx="5943600" cy="2971800"/>
          </a:xfrm>
        </p:spPr>
        <p:txBody>
          <a:bodyPr/>
          <a:lstStyle/>
          <a:p>
            <a:pPr indent="0">
              <a:lnSpc>
                <a:spcPct val="80000"/>
              </a:lnSpc>
              <a:buNone/>
            </a:pPr>
            <a:r>
              <a:rPr lang="en-US" dirty="0" smtClean="0">
                <a:latin typeface="Comic Sans MS" panose="030F0702030302020204" pitchFamily="66" charset="0"/>
              </a:rPr>
              <a:t>1965, 89</a:t>
            </a:r>
            <a:r>
              <a:rPr lang="en-US" baseline="30000" dirty="0" smtClean="0">
                <a:latin typeface="Comic Sans MS" panose="030F0702030302020204" pitchFamily="66" charset="0"/>
              </a:rPr>
              <a:t>th</a:t>
            </a:r>
            <a:r>
              <a:rPr lang="en-US" dirty="0" smtClean="0">
                <a:latin typeface="Comic Sans MS" panose="030F0702030302020204" pitchFamily="66" charset="0"/>
              </a:rPr>
              <a:t> Congress passes, The Elementary Schools and Secondary Education Act (ESEA) (P.L. 89-10)</a:t>
            </a:r>
          </a:p>
          <a:p>
            <a:pPr marL="457200" lvl="1" indent="0">
              <a:lnSpc>
                <a:spcPct val="80000"/>
              </a:lnSpc>
              <a:buNone/>
            </a:pPr>
            <a:endParaRPr lang="en-US" sz="2000" dirty="0" smtClean="0">
              <a:latin typeface="Comic Sans MS" panose="030F0702030302020204" pitchFamily="66" charset="0"/>
            </a:endParaRPr>
          </a:p>
          <a:p>
            <a:pPr lvl="2">
              <a:lnSpc>
                <a:spcPct val="80000"/>
              </a:lnSpc>
              <a:buFont typeface="Comic Sans MS" panose="030F0702030302020204" pitchFamily="66" charset="0"/>
              <a:buChar char="–"/>
            </a:pPr>
            <a:r>
              <a:rPr lang="en-US" sz="2200" dirty="0" smtClean="0">
                <a:latin typeface="Comic Sans MS" panose="030F0702030302020204" pitchFamily="66" charset="0"/>
              </a:rPr>
              <a:t>Title I, II, III, IV, V, VI          The federal government begins providing financial assistance to public education institutions</a:t>
            </a:r>
            <a:endParaRPr lang="en-US" sz="2200" dirty="0">
              <a:latin typeface="Comic Sans MS" panose="030F0702030302020204" pitchFamily="66" charset="0"/>
            </a:endParaRPr>
          </a:p>
        </p:txBody>
      </p:sp>
    </p:spTree>
    <p:extLst>
      <p:ext uri="{BB962C8B-B14F-4D97-AF65-F5344CB8AC3E}">
        <p14:creationId xmlns:p14="http://schemas.microsoft.com/office/powerpoint/2010/main" val="218857428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838200"/>
            <a:ext cx="7010399" cy="990600"/>
          </a:xfrm>
        </p:spPr>
        <p:txBody>
          <a:bodyPr/>
          <a:lstStyle/>
          <a:p>
            <a:r>
              <a:rPr lang="en-US" dirty="0">
                <a:latin typeface="Comic Sans MS" panose="030F0702030302020204" pitchFamily="66" charset="0"/>
              </a:rPr>
              <a:t>National Commission on Excellence in Education</a:t>
            </a:r>
          </a:p>
        </p:txBody>
      </p:sp>
      <p:sp>
        <p:nvSpPr>
          <p:cNvPr id="3" name="Content Placeholder 2"/>
          <p:cNvSpPr>
            <a:spLocks noGrp="1"/>
          </p:cNvSpPr>
          <p:nvPr>
            <p:ph idx="1"/>
          </p:nvPr>
        </p:nvSpPr>
        <p:spPr>
          <a:xfrm>
            <a:off x="1371600" y="2590801"/>
            <a:ext cx="5562600" cy="2895600"/>
          </a:xfrm>
        </p:spPr>
        <p:txBody>
          <a:bodyPr/>
          <a:lstStyle/>
          <a:p>
            <a:pPr marL="0" indent="0">
              <a:lnSpc>
                <a:spcPct val="80000"/>
              </a:lnSpc>
              <a:buNone/>
            </a:pPr>
            <a:r>
              <a:rPr lang="en-US" sz="2400" dirty="0" smtClean="0">
                <a:latin typeface="Comic Sans MS" panose="030F0702030302020204" pitchFamily="66" charset="0"/>
              </a:rPr>
              <a:t>1983, National Commission on Excellence in Education releases </a:t>
            </a:r>
            <a:r>
              <a:rPr lang="en-US" sz="2400" i="1" dirty="0" smtClean="0">
                <a:latin typeface="Comic Sans MS" panose="030F0702030302020204" pitchFamily="66" charset="0"/>
              </a:rPr>
              <a:t>“A Nation at Risk: The Imperative for Educational Reform”</a:t>
            </a:r>
          </a:p>
          <a:p>
            <a:pPr marL="457200" lvl="1" indent="0">
              <a:lnSpc>
                <a:spcPct val="80000"/>
              </a:lnSpc>
              <a:buNone/>
            </a:pPr>
            <a:endParaRPr lang="en-US" sz="2200" dirty="0" smtClean="0">
              <a:latin typeface="Comic Sans MS" panose="030F0702030302020204" pitchFamily="66" charset="0"/>
            </a:endParaRPr>
          </a:p>
          <a:p>
            <a:pPr lvl="1">
              <a:lnSpc>
                <a:spcPct val="80000"/>
              </a:lnSpc>
            </a:pPr>
            <a:r>
              <a:rPr lang="en-US" sz="2200" dirty="0">
                <a:latin typeface="Comic Sans MS" panose="030F0702030302020204" pitchFamily="66" charset="0"/>
              </a:rPr>
              <a:t>S</a:t>
            </a:r>
            <a:r>
              <a:rPr lang="en-US" sz="2200" dirty="0" smtClean="0">
                <a:latin typeface="Comic Sans MS" panose="030F0702030302020204" pitchFamily="66" charset="0"/>
              </a:rPr>
              <a:t>tated U.S. students lag behind those in other nations and warned against “the rising tide of mediocrity.”</a:t>
            </a:r>
          </a:p>
        </p:txBody>
      </p:sp>
    </p:spTree>
    <p:extLst>
      <p:ext uri="{BB962C8B-B14F-4D97-AF65-F5344CB8AC3E}">
        <p14:creationId xmlns:p14="http://schemas.microsoft.com/office/powerpoint/2010/main" val="291106683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838200"/>
            <a:ext cx="7086600" cy="731838"/>
          </a:xfrm>
        </p:spPr>
        <p:txBody>
          <a:bodyPr/>
          <a:lstStyle/>
          <a:p>
            <a:r>
              <a:rPr lang="en-US" dirty="0" smtClean="0">
                <a:latin typeface="Comic Sans MS" panose="030F0702030302020204" pitchFamily="66" charset="0"/>
              </a:rPr>
              <a:t>National Governors Conference</a:t>
            </a:r>
            <a:endParaRPr lang="en-US" dirty="0">
              <a:latin typeface="Comic Sans MS" panose="030F0702030302020204" pitchFamily="66" charset="0"/>
            </a:endParaRPr>
          </a:p>
        </p:txBody>
      </p:sp>
      <p:sp>
        <p:nvSpPr>
          <p:cNvPr id="3" name="Content Placeholder 2"/>
          <p:cNvSpPr>
            <a:spLocks noGrp="1"/>
          </p:cNvSpPr>
          <p:nvPr>
            <p:ph idx="1"/>
          </p:nvPr>
        </p:nvSpPr>
        <p:spPr>
          <a:xfrm>
            <a:off x="1143000" y="1981200"/>
            <a:ext cx="5791200" cy="3886200"/>
          </a:xfrm>
        </p:spPr>
        <p:txBody>
          <a:bodyPr/>
          <a:lstStyle/>
          <a:p>
            <a:r>
              <a:rPr lang="en-US" sz="2400" dirty="0" smtClean="0">
                <a:latin typeface="Comic Sans MS" panose="030F0702030302020204" pitchFamily="66" charset="0"/>
              </a:rPr>
              <a:t>1986,  National Governors Conference, headed by Governors William J. Clinton of Arkansas, Lamar Alexander of Tennessee, and Richard Wilson Riley of South Carolina.</a:t>
            </a:r>
          </a:p>
          <a:p>
            <a:r>
              <a:rPr lang="en-US" sz="2400" dirty="0" smtClean="0">
                <a:latin typeface="Comic Sans MS" panose="030F0702030302020204" pitchFamily="66" charset="0"/>
              </a:rPr>
              <a:t>Issues a report: </a:t>
            </a:r>
            <a:r>
              <a:rPr lang="en-US" sz="2400" i="1" dirty="0" smtClean="0">
                <a:latin typeface="Comic Sans MS" panose="030F0702030302020204" pitchFamily="66" charset="0"/>
              </a:rPr>
              <a:t>A Time for Results, </a:t>
            </a:r>
            <a:r>
              <a:rPr lang="en-US" sz="2400" dirty="0" smtClean="0">
                <a:latin typeface="Comic Sans MS" panose="030F0702030302020204" pitchFamily="66" charset="0"/>
              </a:rPr>
              <a:t>calling for higher state standards in education.</a:t>
            </a:r>
          </a:p>
          <a:p>
            <a:pPr marL="0" indent="0">
              <a:buNone/>
            </a:pPr>
            <a:endParaRPr lang="en-US" dirty="0"/>
          </a:p>
        </p:txBody>
      </p:sp>
    </p:spTree>
    <p:extLst>
      <p:ext uri="{BB962C8B-B14F-4D97-AF65-F5344CB8AC3E}">
        <p14:creationId xmlns:p14="http://schemas.microsoft.com/office/powerpoint/2010/main" val="105310909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2164" y="709868"/>
            <a:ext cx="7391400" cy="1203162"/>
          </a:xfrm>
        </p:spPr>
        <p:txBody>
          <a:bodyPr/>
          <a:lstStyle/>
          <a:p>
            <a:r>
              <a:rPr lang="en-US" sz="3200" dirty="0" smtClean="0">
                <a:latin typeface="Comic Sans MS" panose="030F0702030302020204" pitchFamily="66" charset="0"/>
              </a:rPr>
              <a:t>1989 Charlottesville, VA Education Summit</a:t>
            </a:r>
            <a:endParaRPr lang="en-US" sz="3200" dirty="0">
              <a:latin typeface="Comic Sans MS" panose="030F0702030302020204" pitchFamily="66" charset="0"/>
            </a:endParaRPr>
          </a:p>
        </p:txBody>
      </p:sp>
      <p:sp>
        <p:nvSpPr>
          <p:cNvPr id="3" name="Content Placeholder 2"/>
          <p:cNvSpPr>
            <a:spLocks noGrp="1"/>
          </p:cNvSpPr>
          <p:nvPr>
            <p:ph idx="1"/>
          </p:nvPr>
        </p:nvSpPr>
        <p:spPr>
          <a:xfrm>
            <a:off x="1108364" y="2009280"/>
            <a:ext cx="7315200" cy="1532019"/>
          </a:xfrm>
        </p:spPr>
        <p:txBody>
          <a:bodyPr/>
          <a:lstStyle/>
          <a:p>
            <a:r>
              <a:rPr lang="en-US" sz="2200" dirty="0" smtClean="0">
                <a:latin typeface="Comic Sans MS" panose="030F0702030302020204" pitchFamily="66" charset="0"/>
              </a:rPr>
              <a:t>President H. W. Bush convenes Charlottesville, VA Education Summit bringing together state governors to discuss America’s international competiveness and public school conditions.</a:t>
            </a:r>
            <a:endParaRPr lang="en-US" sz="2200" dirty="0">
              <a:latin typeface="Comic Sans MS" panose="030F0702030302020204" pitchFamily="66" charset="0"/>
            </a:endParaRPr>
          </a:p>
        </p:txBody>
      </p:sp>
      <p:sp>
        <p:nvSpPr>
          <p:cNvPr id="6" name="Content Placeholder 2"/>
          <p:cNvSpPr txBox="1">
            <a:spLocks/>
          </p:cNvSpPr>
          <p:nvPr/>
        </p:nvSpPr>
        <p:spPr bwMode="auto">
          <a:xfrm>
            <a:off x="1104353" y="3733800"/>
            <a:ext cx="5715000" cy="220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2800" kern="1200">
                <a:solidFill>
                  <a:schemeClr val="tx1"/>
                </a:solidFill>
                <a:latin typeface="+mn-lt"/>
                <a:ea typeface="+mn-ea"/>
                <a:cs typeface="+mn-cs"/>
              </a:defRPr>
            </a:lvl1pPr>
            <a:lvl2pPr marL="742950" indent="-285750" algn="l" rtl="0" fontAlgn="base">
              <a:spcBef>
                <a:spcPct val="20000"/>
              </a:spcBef>
              <a:spcAft>
                <a:spcPct val="0"/>
              </a:spcAft>
              <a:buChar char="–"/>
              <a:defRPr sz="2400" kern="1200">
                <a:solidFill>
                  <a:schemeClr val="tx1"/>
                </a:solidFill>
                <a:latin typeface="+mn-lt"/>
                <a:ea typeface="+mn-ea"/>
                <a:cs typeface="+mn-cs"/>
              </a:defRPr>
            </a:lvl2pPr>
            <a:lvl3pPr marL="1143000" indent="-228600" algn="l" rtl="0" fontAlgn="base">
              <a:spcBef>
                <a:spcPct val="20000"/>
              </a:spcBef>
              <a:spcAft>
                <a:spcPct val="0"/>
              </a:spcAft>
              <a:buChar char="•"/>
              <a:defRPr sz="2000" kern="1200">
                <a:solidFill>
                  <a:schemeClr val="tx1"/>
                </a:solidFill>
                <a:latin typeface="+mn-lt"/>
                <a:ea typeface="+mn-ea"/>
                <a:cs typeface="+mn-cs"/>
              </a:defRPr>
            </a:lvl3pPr>
            <a:lvl4pPr marL="1600200" indent="-228600" algn="l" rtl="0" fontAlgn="base">
              <a:spcBef>
                <a:spcPct val="20000"/>
              </a:spcBef>
              <a:spcAft>
                <a:spcPct val="0"/>
              </a:spcAft>
              <a:buChar char="–"/>
              <a:defRPr kern="1200">
                <a:solidFill>
                  <a:schemeClr val="tx1"/>
                </a:solidFill>
                <a:latin typeface="+mn-lt"/>
                <a:ea typeface="+mn-ea"/>
                <a:cs typeface="+mn-cs"/>
              </a:defRPr>
            </a:lvl4pPr>
            <a:lvl5pPr marL="2057400" indent="-228600" algn="l" rtl="0" fontAlgn="base">
              <a:spcBef>
                <a:spcPct val="20000"/>
              </a:spcBef>
              <a:spcAft>
                <a:spcPct val="0"/>
              </a:spcAft>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lvl="1" indent="-342900">
              <a:buFontTx/>
              <a:buChar char="•"/>
            </a:pPr>
            <a:r>
              <a:rPr lang="en-US" sz="2200" dirty="0" smtClean="0">
                <a:latin typeface="Comic Sans MS" panose="030F0702030302020204" pitchFamily="66" charset="0"/>
              </a:rPr>
              <a:t>Proposed, the America 2000 initiative, which called on the federal government to support the establishment of voluntary national standards and voluntary national tests, and to promote private school choice options. </a:t>
            </a:r>
            <a:endParaRPr lang="en-US" sz="2200" dirty="0" smtClean="0"/>
          </a:p>
          <a:p>
            <a:endParaRPr lang="en-US" sz="2200" dirty="0">
              <a:latin typeface="Comic Sans MS" panose="030F0702030302020204" pitchFamily="66" charset="0"/>
            </a:endParaRPr>
          </a:p>
        </p:txBody>
      </p:sp>
    </p:spTree>
    <p:extLst>
      <p:ext uri="{BB962C8B-B14F-4D97-AF65-F5344CB8AC3E}">
        <p14:creationId xmlns:p14="http://schemas.microsoft.com/office/powerpoint/2010/main" val="204212130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762000"/>
            <a:ext cx="7391400" cy="990600"/>
          </a:xfrm>
        </p:spPr>
        <p:txBody>
          <a:bodyPr/>
          <a:lstStyle/>
          <a:p>
            <a:r>
              <a:rPr lang="en-US" sz="3200" dirty="0" smtClean="0">
                <a:latin typeface="Comic Sans MS" panose="030F0702030302020204" pitchFamily="66" charset="0"/>
              </a:rPr>
              <a:t>National Council of Teachers of Mathematics</a:t>
            </a:r>
            <a:endParaRPr lang="en-US" sz="3200" dirty="0">
              <a:latin typeface="Comic Sans MS" panose="030F0702030302020204" pitchFamily="66" charset="0"/>
            </a:endParaRPr>
          </a:p>
        </p:txBody>
      </p:sp>
      <p:sp>
        <p:nvSpPr>
          <p:cNvPr id="3" name="Content Placeholder 2"/>
          <p:cNvSpPr>
            <a:spLocks noGrp="1"/>
          </p:cNvSpPr>
          <p:nvPr>
            <p:ph idx="1"/>
          </p:nvPr>
        </p:nvSpPr>
        <p:spPr>
          <a:xfrm>
            <a:off x="990600" y="2514600"/>
            <a:ext cx="5638800" cy="3581400"/>
          </a:xfrm>
        </p:spPr>
        <p:txBody>
          <a:bodyPr/>
          <a:lstStyle/>
          <a:p>
            <a:r>
              <a:rPr lang="en-US" sz="2200" dirty="0">
                <a:latin typeface="Comic Sans MS" panose="030F0702030302020204" pitchFamily="66" charset="0"/>
              </a:rPr>
              <a:t>1989 </a:t>
            </a:r>
            <a:r>
              <a:rPr lang="en-US" sz="2200" dirty="0" smtClean="0">
                <a:latin typeface="Comic Sans MS" panose="030F0702030302020204" pitchFamily="66" charset="0"/>
              </a:rPr>
              <a:t>NCTM releases Curriculum </a:t>
            </a:r>
            <a:r>
              <a:rPr lang="en-US" sz="2200" dirty="0">
                <a:latin typeface="Comic Sans MS" panose="030F0702030302020204" pitchFamily="66" charset="0"/>
              </a:rPr>
              <a:t>and Evaluation Standards for School </a:t>
            </a:r>
            <a:r>
              <a:rPr lang="en-US" sz="2200" dirty="0" smtClean="0">
                <a:latin typeface="Comic Sans MS" panose="030F0702030302020204" pitchFamily="66" charset="0"/>
              </a:rPr>
              <a:t>Mathematics</a:t>
            </a:r>
          </a:p>
          <a:p>
            <a:pPr lvl="1"/>
            <a:r>
              <a:rPr lang="en-US" sz="2000" dirty="0">
                <a:latin typeface="Comic Sans MS" panose="030F0702030302020204" pitchFamily="66" charset="0"/>
              </a:rPr>
              <a:t>The </a:t>
            </a:r>
            <a:r>
              <a:rPr lang="en-US" sz="2000" dirty="0">
                <a:solidFill>
                  <a:srgbClr val="C00000"/>
                </a:solidFill>
                <a:latin typeface="Comic Sans MS" panose="030F0702030302020204" pitchFamily="66" charset="0"/>
              </a:rPr>
              <a:t>controversial</a:t>
            </a:r>
            <a:r>
              <a:rPr lang="en-US" sz="2000" dirty="0">
                <a:latin typeface="Comic Sans MS" panose="030F0702030302020204" pitchFamily="66" charset="0"/>
              </a:rPr>
              <a:t> 1989 </a:t>
            </a:r>
            <a:r>
              <a:rPr lang="en-US" sz="2000" dirty="0" smtClean="0">
                <a:latin typeface="Comic Sans MS" panose="030F0702030302020204" pitchFamily="66" charset="0"/>
              </a:rPr>
              <a:t>standards called </a:t>
            </a:r>
            <a:r>
              <a:rPr lang="en-US" sz="2000" dirty="0">
                <a:latin typeface="Comic Sans MS" panose="030F0702030302020204" pitchFamily="66" charset="0"/>
              </a:rPr>
              <a:t>for more emphasis on </a:t>
            </a:r>
            <a:r>
              <a:rPr lang="en-US" sz="2000" dirty="0">
                <a:solidFill>
                  <a:srgbClr val="C00000"/>
                </a:solidFill>
                <a:latin typeface="Comic Sans MS" panose="030F0702030302020204" pitchFamily="66" charset="0"/>
              </a:rPr>
              <a:t>conceptual understanding and problem solving </a:t>
            </a:r>
            <a:r>
              <a:rPr lang="en-US" sz="2000" dirty="0">
                <a:latin typeface="Comic Sans MS" panose="030F0702030302020204" pitchFamily="66" charset="0"/>
              </a:rPr>
              <a:t>informed by a </a:t>
            </a:r>
            <a:r>
              <a:rPr lang="en-US" sz="2000" dirty="0">
                <a:solidFill>
                  <a:srgbClr val="C00000"/>
                </a:solidFill>
                <a:latin typeface="Comic Sans MS" panose="030F0702030302020204" pitchFamily="66" charset="0"/>
              </a:rPr>
              <a:t>constructivist</a:t>
            </a:r>
            <a:r>
              <a:rPr lang="en-US" sz="2000" dirty="0">
                <a:latin typeface="Comic Sans MS" panose="030F0702030302020204" pitchFamily="66" charset="0"/>
              </a:rPr>
              <a:t> understanding of how children </a:t>
            </a:r>
            <a:r>
              <a:rPr lang="en-US" sz="2000" dirty="0" smtClean="0">
                <a:latin typeface="Comic Sans MS" panose="030F0702030302020204" pitchFamily="66" charset="0"/>
              </a:rPr>
              <a:t>learn</a:t>
            </a:r>
          </a:p>
        </p:txBody>
      </p:sp>
    </p:spTree>
    <p:extLst>
      <p:ext uri="{BB962C8B-B14F-4D97-AF65-F5344CB8AC3E}">
        <p14:creationId xmlns:p14="http://schemas.microsoft.com/office/powerpoint/2010/main" val="286482200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762000"/>
            <a:ext cx="7391400" cy="990600"/>
          </a:xfrm>
        </p:spPr>
        <p:txBody>
          <a:bodyPr/>
          <a:lstStyle/>
          <a:p>
            <a:r>
              <a:rPr lang="en-US" sz="3200" dirty="0" smtClean="0">
                <a:latin typeface="Comic Sans MS" panose="030F0702030302020204" pitchFamily="66" charset="0"/>
              </a:rPr>
              <a:t>National Council of Teachers of Mathematics</a:t>
            </a:r>
            <a:endParaRPr lang="en-US" sz="3200" dirty="0">
              <a:latin typeface="Comic Sans MS" panose="030F0702030302020204" pitchFamily="66" charset="0"/>
            </a:endParaRPr>
          </a:p>
        </p:txBody>
      </p:sp>
      <p:sp>
        <p:nvSpPr>
          <p:cNvPr id="3" name="Content Placeholder 2"/>
          <p:cNvSpPr>
            <a:spLocks noGrp="1"/>
          </p:cNvSpPr>
          <p:nvPr>
            <p:ph idx="1"/>
          </p:nvPr>
        </p:nvSpPr>
        <p:spPr>
          <a:xfrm>
            <a:off x="990600" y="1905000"/>
            <a:ext cx="5867400" cy="4114800"/>
          </a:xfrm>
        </p:spPr>
        <p:txBody>
          <a:bodyPr/>
          <a:lstStyle/>
          <a:p>
            <a:r>
              <a:rPr lang="en-US" sz="2200" dirty="0" smtClean="0">
                <a:latin typeface="Comic Sans MS" panose="030F0702030302020204" pitchFamily="66" charset="0"/>
              </a:rPr>
              <a:t>2000 NCTM releases less controversial Principles </a:t>
            </a:r>
            <a:r>
              <a:rPr lang="en-US" sz="2200" dirty="0">
                <a:latin typeface="Comic Sans MS" panose="030F0702030302020204" pitchFamily="66" charset="0"/>
              </a:rPr>
              <a:t>and Standards for School Mathematics</a:t>
            </a:r>
          </a:p>
          <a:p>
            <a:pPr lvl="1"/>
            <a:r>
              <a:rPr lang="en-US" sz="1800" dirty="0">
                <a:latin typeface="Comic Sans MS" panose="030F0702030302020204" pitchFamily="66" charset="0"/>
              </a:rPr>
              <a:t>NCTM used a consensus process involving mathematicians, teachers, and educational researchers to </a:t>
            </a:r>
            <a:r>
              <a:rPr lang="en-US" sz="1800" dirty="0">
                <a:solidFill>
                  <a:srgbClr val="C00000"/>
                </a:solidFill>
                <a:latin typeface="Comic Sans MS" panose="030F0702030302020204" pitchFamily="66" charset="0"/>
              </a:rPr>
              <a:t>revise its standards</a:t>
            </a:r>
            <a:r>
              <a:rPr lang="en-US" sz="1800" dirty="0">
                <a:latin typeface="Comic Sans MS" panose="030F0702030302020204" pitchFamily="66" charset="0"/>
              </a:rPr>
              <a:t>. The new standards were organized around six principles and 10 content strands</a:t>
            </a:r>
            <a:r>
              <a:rPr lang="en-US" sz="1800" dirty="0" smtClean="0">
                <a:latin typeface="Comic Sans MS" panose="030F0702030302020204" pitchFamily="66" charset="0"/>
              </a:rPr>
              <a:t>.</a:t>
            </a:r>
          </a:p>
          <a:p>
            <a:pPr marL="457200" lvl="1" indent="0">
              <a:buNone/>
            </a:pPr>
            <a:endParaRPr lang="en-US" sz="900" dirty="0">
              <a:latin typeface="Comic Sans MS" panose="030F0702030302020204" pitchFamily="66" charset="0"/>
            </a:endParaRPr>
          </a:p>
          <a:p>
            <a:r>
              <a:rPr lang="en-US" sz="2200" dirty="0">
                <a:latin typeface="Comic Sans MS" panose="030F0702030302020204" pitchFamily="66" charset="0"/>
              </a:rPr>
              <a:t>2006 NCTM </a:t>
            </a:r>
            <a:r>
              <a:rPr lang="en-US" sz="2200" dirty="0" smtClean="0">
                <a:latin typeface="Comic Sans MS" panose="030F0702030302020204" pitchFamily="66" charset="0"/>
              </a:rPr>
              <a:t>releases Curriculum </a:t>
            </a:r>
            <a:r>
              <a:rPr lang="en-US" sz="2200" dirty="0">
                <a:latin typeface="Comic Sans MS" panose="030F0702030302020204" pitchFamily="66" charset="0"/>
              </a:rPr>
              <a:t>Focal Points</a:t>
            </a:r>
          </a:p>
          <a:p>
            <a:pPr lvl="1"/>
            <a:r>
              <a:rPr lang="en-US" sz="2000" dirty="0">
                <a:latin typeface="Comic Sans MS" panose="030F0702030302020204" pitchFamily="66" charset="0"/>
              </a:rPr>
              <a:t>One of the documents used in creating the 2010 </a:t>
            </a:r>
            <a:r>
              <a:rPr lang="en-US" sz="2000" dirty="0">
                <a:solidFill>
                  <a:srgbClr val="C00000"/>
                </a:solidFill>
                <a:latin typeface="Comic Sans MS" panose="030F0702030302020204" pitchFamily="66" charset="0"/>
              </a:rPr>
              <a:t>common core </a:t>
            </a:r>
            <a:r>
              <a:rPr lang="en-US" sz="2000" dirty="0" smtClean="0">
                <a:solidFill>
                  <a:srgbClr val="C00000"/>
                </a:solidFill>
                <a:latin typeface="Comic Sans MS" panose="030F0702030302020204" pitchFamily="66" charset="0"/>
              </a:rPr>
              <a:t>standards</a:t>
            </a:r>
            <a:endParaRPr lang="en-US" sz="1000" dirty="0">
              <a:solidFill>
                <a:srgbClr val="C00000"/>
              </a:solidFill>
              <a:latin typeface="Comic Sans MS" panose="030F0702030302020204" pitchFamily="66" charset="0"/>
            </a:endParaRPr>
          </a:p>
        </p:txBody>
      </p:sp>
    </p:spTree>
    <p:extLst>
      <p:ext uri="{BB962C8B-B14F-4D97-AF65-F5344CB8AC3E}">
        <p14:creationId xmlns:p14="http://schemas.microsoft.com/office/powerpoint/2010/main" val="28648220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7918" y="762000"/>
            <a:ext cx="7086600" cy="731838"/>
          </a:xfrm>
        </p:spPr>
        <p:txBody>
          <a:bodyPr/>
          <a:lstStyle/>
          <a:p>
            <a:r>
              <a:rPr lang="en-US" dirty="0" smtClean="0">
                <a:latin typeface="Comic Sans MS" panose="030F0702030302020204" pitchFamily="66" charset="0"/>
              </a:rPr>
              <a:t>State of Teachers in America</a:t>
            </a:r>
            <a:endParaRPr lang="en-US" dirty="0">
              <a:latin typeface="Comic Sans MS" panose="030F0702030302020204" pitchFamily="66" charset="0"/>
            </a:endParaRPr>
          </a:p>
        </p:txBody>
      </p:sp>
      <p:sp>
        <p:nvSpPr>
          <p:cNvPr id="3" name="Content Placeholder 2"/>
          <p:cNvSpPr>
            <a:spLocks noGrp="1"/>
          </p:cNvSpPr>
          <p:nvPr>
            <p:ph idx="1"/>
          </p:nvPr>
        </p:nvSpPr>
        <p:spPr>
          <a:xfrm>
            <a:off x="990600" y="1752600"/>
            <a:ext cx="6096000" cy="4267199"/>
          </a:xfrm>
        </p:spPr>
        <p:txBody>
          <a:bodyPr/>
          <a:lstStyle/>
          <a:p>
            <a:r>
              <a:rPr lang="en-US" sz="2200" dirty="0" smtClean="0">
                <a:latin typeface="Comic Sans MS" panose="030F0702030302020204" pitchFamily="66" charset="0"/>
              </a:rPr>
              <a:t>3.7 million teachers nationwide serve K-12 students</a:t>
            </a:r>
          </a:p>
          <a:p>
            <a:r>
              <a:rPr lang="en-US" sz="2200" dirty="0" smtClean="0">
                <a:latin typeface="Comic Sans MS" panose="030F0702030302020204" pitchFamily="66" charset="0"/>
              </a:rPr>
              <a:t>Half of all teachers are Baby Boomers on the brink of retirement</a:t>
            </a:r>
          </a:p>
          <a:p>
            <a:r>
              <a:rPr lang="en-US" sz="2200" dirty="0" smtClean="0">
                <a:latin typeface="Comic Sans MS" panose="030F0702030302020204" pitchFamily="66" charset="0"/>
              </a:rPr>
              <a:t>Between 40% to 50% of teachers leave in their first 5 years citing job dissatisfaction</a:t>
            </a:r>
          </a:p>
          <a:p>
            <a:r>
              <a:rPr lang="en-US" sz="2200" dirty="0" smtClean="0">
                <a:latin typeface="Comic Sans MS" panose="030F0702030302020204" pitchFamily="66" charset="0"/>
              </a:rPr>
              <a:t>Teachers have seen their pay stagnate to 1970 inflation adjusted terms</a:t>
            </a:r>
          </a:p>
          <a:p>
            <a:r>
              <a:rPr lang="en-US" sz="2200" dirty="0" smtClean="0">
                <a:latin typeface="Comic Sans MS" panose="030F0702030302020204" pitchFamily="66" charset="0"/>
              </a:rPr>
              <a:t>Women professionals have seen have seen their pay rise 25% since 1970</a:t>
            </a:r>
          </a:p>
        </p:txBody>
      </p:sp>
    </p:spTree>
    <p:extLst>
      <p:ext uri="{BB962C8B-B14F-4D97-AF65-F5344CB8AC3E}">
        <p14:creationId xmlns:p14="http://schemas.microsoft.com/office/powerpoint/2010/main" val="94350560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8309" y="762000"/>
            <a:ext cx="7391400" cy="731838"/>
          </a:xfrm>
        </p:spPr>
        <p:txBody>
          <a:bodyPr/>
          <a:lstStyle/>
          <a:p>
            <a:r>
              <a:rPr lang="en-US" dirty="0" smtClean="0">
                <a:latin typeface="Comic Sans MS" panose="030F0702030302020204" pitchFamily="66" charset="0"/>
              </a:rPr>
              <a:t>Further National Milestones</a:t>
            </a:r>
            <a:endParaRPr lang="en-US" dirty="0">
              <a:latin typeface="Comic Sans MS" panose="030F0702030302020204" pitchFamily="66" charset="0"/>
            </a:endParaRPr>
          </a:p>
        </p:txBody>
      </p:sp>
      <p:sp>
        <p:nvSpPr>
          <p:cNvPr id="3" name="Content Placeholder 2"/>
          <p:cNvSpPr>
            <a:spLocks noGrp="1"/>
          </p:cNvSpPr>
          <p:nvPr>
            <p:ph idx="1"/>
          </p:nvPr>
        </p:nvSpPr>
        <p:spPr>
          <a:xfrm>
            <a:off x="990600" y="2057400"/>
            <a:ext cx="6019800" cy="3733800"/>
          </a:xfrm>
        </p:spPr>
        <p:txBody>
          <a:bodyPr/>
          <a:lstStyle/>
          <a:p>
            <a:r>
              <a:rPr lang="en-US" sz="2200" dirty="0">
                <a:latin typeface="Comic Sans MS" panose="030F0702030302020204" pitchFamily="66" charset="0"/>
              </a:rPr>
              <a:t>1994, 103</a:t>
            </a:r>
            <a:r>
              <a:rPr lang="en-US" sz="2200" baseline="30000" dirty="0">
                <a:latin typeface="Comic Sans MS" panose="030F0702030302020204" pitchFamily="66" charset="0"/>
              </a:rPr>
              <a:t>rd</a:t>
            </a:r>
            <a:r>
              <a:rPr lang="en-US" sz="2200" dirty="0">
                <a:latin typeface="Comic Sans MS" panose="030F0702030302020204" pitchFamily="66" charset="0"/>
              </a:rPr>
              <a:t> Congress passes The Goals 2000: Educate America Act (Pl. 103-227),  </a:t>
            </a:r>
            <a:r>
              <a:rPr lang="en-US" sz="2200" dirty="0">
                <a:solidFill>
                  <a:srgbClr val="C00000"/>
                </a:solidFill>
                <a:latin typeface="Comic Sans MS" panose="030F0702030302020204" pitchFamily="66" charset="0"/>
              </a:rPr>
              <a:t>set goals for standards-based education reform. </a:t>
            </a:r>
            <a:endParaRPr lang="en-US" sz="2200" dirty="0" smtClean="0">
              <a:solidFill>
                <a:srgbClr val="C00000"/>
              </a:solidFill>
              <a:latin typeface="Comic Sans MS" panose="030F0702030302020204" pitchFamily="66" charset="0"/>
            </a:endParaRPr>
          </a:p>
          <a:p>
            <a:pPr marL="0" indent="0">
              <a:buNone/>
            </a:pPr>
            <a:endParaRPr lang="en-US" sz="1100" dirty="0" smtClean="0">
              <a:latin typeface="Comic Sans MS" panose="030F0702030302020204" pitchFamily="66" charset="0"/>
            </a:endParaRPr>
          </a:p>
          <a:p>
            <a:r>
              <a:rPr lang="en-US" sz="2200" dirty="0" smtClean="0">
                <a:latin typeface="Comic Sans MS" panose="030F0702030302020204" pitchFamily="66" charset="0"/>
              </a:rPr>
              <a:t>2002</a:t>
            </a:r>
            <a:r>
              <a:rPr lang="en-US" sz="2200" dirty="0">
                <a:latin typeface="Comic Sans MS" panose="030F0702030302020204" pitchFamily="66" charset="0"/>
              </a:rPr>
              <a:t>, 107</a:t>
            </a:r>
            <a:r>
              <a:rPr lang="en-US" sz="2200" baseline="30000" dirty="0">
                <a:latin typeface="Comic Sans MS" panose="030F0702030302020204" pitchFamily="66" charset="0"/>
              </a:rPr>
              <a:t>th</a:t>
            </a:r>
            <a:r>
              <a:rPr lang="en-US" sz="2200" dirty="0">
                <a:latin typeface="Comic Sans MS" panose="030F0702030302020204" pitchFamily="66" charset="0"/>
              </a:rPr>
              <a:t> Congress reauthorizes ESEA, No Child Left Behind Act</a:t>
            </a:r>
          </a:p>
          <a:p>
            <a:pPr lvl="1"/>
            <a:r>
              <a:rPr lang="en-US" sz="2000" dirty="0">
                <a:latin typeface="Comic Sans MS" panose="030F0702030302020204" pitchFamily="66" charset="0"/>
              </a:rPr>
              <a:t>State testing is required in reading and math in grades 3</a:t>
            </a:r>
            <a:r>
              <a:rPr lang="en-US" sz="2000" baseline="30000" dirty="0">
                <a:latin typeface="Comic Sans MS" panose="030F0702030302020204" pitchFamily="66" charset="0"/>
              </a:rPr>
              <a:t>rd</a:t>
            </a:r>
            <a:r>
              <a:rPr lang="en-US" sz="2000" dirty="0">
                <a:latin typeface="Comic Sans MS" panose="030F0702030302020204" pitchFamily="66" charset="0"/>
              </a:rPr>
              <a:t> through 8</a:t>
            </a:r>
            <a:r>
              <a:rPr lang="en-US" sz="2000" baseline="30000" dirty="0">
                <a:latin typeface="Comic Sans MS" panose="030F0702030302020204" pitchFamily="66" charset="0"/>
              </a:rPr>
              <a:t>th</a:t>
            </a:r>
            <a:r>
              <a:rPr lang="en-US" sz="2000" dirty="0">
                <a:latin typeface="Comic Sans MS" panose="030F0702030302020204" pitchFamily="66" charset="0"/>
              </a:rPr>
              <a:t> grade and establishes adequate yearly progress</a:t>
            </a:r>
            <a:r>
              <a:rPr lang="en-US" sz="2000" dirty="0" smtClean="0">
                <a:latin typeface="Comic Sans MS" panose="030F0702030302020204" pitchFamily="66" charset="0"/>
              </a:rPr>
              <a:t>.</a:t>
            </a:r>
          </a:p>
        </p:txBody>
      </p:sp>
    </p:spTree>
    <p:extLst>
      <p:ext uri="{BB962C8B-B14F-4D97-AF65-F5344CB8AC3E}">
        <p14:creationId xmlns:p14="http://schemas.microsoft.com/office/powerpoint/2010/main" val="286482200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838200"/>
            <a:ext cx="7391400" cy="990600"/>
          </a:xfrm>
        </p:spPr>
        <p:txBody>
          <a:bodyPr/>
          <a:lstStyle/>
          <a:p>
            <a:r>
              <a:rPr lang="en-US" sz="3200" dirty="0" smtClean="0">
                <a:latin typeface="Comic Sans MS" panose="030F0702030302020204" pitchFamily="66" charset="0"/>
              </a:rPr>
              <a:t>The American Reinvestment and Recovery Act (ARRA)</a:t>
            </a:r>
            <a:endParaRPr lang="en-US" sz="3200" dirty="0">
              <a:latin typeface="Comic Sans MS" panose="030F0702030302020204" pitchFamily="66" charset="0"/>
            </a:endParaRPr>
          </a:p>
        </p:txBody>
      </p:sp>
      <p:sp>
        <p:nvSpPr>
          <p:cNvPr id="4" name="Content Placeholder 2"/>
          <p:cNvSpPr txBox="1">
            <a:spLocks/>
          </p:cNvSpPr>
          <p:nvPr/>
        </p:nvSpPr>
        <p:spPr bwMode="auto">
          <a:xfrm>
            <a:off x="1139536" y="2514600"/>
            <a:ext cx="5618018" cy="358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2800" kern="1200">
                <a:solidFill>
                  <a:schemeClr val="tx1"/>
                </a:solidFill>
                <a:latin typeface="+mn-lt"/>
                <a:ea typeface="+mn-ea"/>
                <a:cs typeface="+mn-cs"/>
              </a:defRPr>
            </a:lvl1pPr>
            <a:lvl2pPr marL="742950" indent="-285750" algn="l" rtl="0" fontAlgn="base">
              <a:spcBef>
                <a:spcPct val="20000"/>
              </a:spcBef>
              <a:spcAft>
                <a:spcPct val="0"/>
              </a:spcAft>
              <a:buChar char="–"/>
              <a:defRPr sz="2400" kern="1200">
                <a:solidFill>
                  <a:schemeClr val="tx1"/>
                </a:solidFill>
                <a:latin typeface="+mn-lt"/>
                <a:ea typeface="+mn-ea"/>
                <a:cs typeface="+mn-cs"/>
              </a:defRPr>
            </a:lvl2pPr>
            <a:lvl3pPr marL="1143000" indent="-228600" algn="l" rtl="0" fontAlgn="base">
              <a:spcBef>
                <a:spcPct val="20000"/>
              </a:spcBef>
              <a:spcAft>
                <a:spcPct val="0"/>
              </a:spcAft>
              <a:buChar char="•"/>
              <a:defRPr sz="2000" kern="1200">
                <a:solidFill>
                  <a:schemeClr val="tx1"/>
                </a:solidFill>
                <a:latin typeface="+mn-lt"/>
                <a:ea typeface="+mn-ea"/>
                <a:cs typeface="+mn-cs"/>
              </a:defRPr>
            </a:lvl3pPr>
            <a:lvl4pPr marL="1600200" indent="-228600" algn="l" rtl="0" fontAlgn="base">
              <a:spcBef>
                <a:spcPct val="20000"/>
              </a:spcBef>
              <a:spcAft>
                <a:spcPct val="0"/>
              </a:spcAft>
              <a:buChar char="–"/>
              <a:defRPr kern="1200">
                <a:solidFill>
                  <a:schemeClr val="tx1"/>
                </a:solidFill>
                <a:latin typeface="+mn-lt"/>
                <a:ea typeface="+mn-ea"/>
                <a:cs typeface="+mn-cs"/>
              </a:defRPr>
            </a:lvl4pPr>
            <a:lvl5pPr marL="2057400" indent="-228600" algn="l" rtl="0" fontAlgn="base">
              <a:spcBef>
                <a:spcPct val="20000"/>
              </a:spcBef>
              <a:spcAft>
                <a:spcPct val="0"/>
              </a:spcAft>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dirty="0">
                <a:latin typeface="Comic Sans MS" panose="030F0702030302020204" pitchFamily="66" charset="0"/>
              </a:rPr>
              <a:t>2009, 111</a:t>
            </a:r>
            <a:r>
              <a:rPr lang="en-US" sz="2400" baseline="30000" dirty="0">
                <a:latin typeface="Comic Sans MS" panose="030F0702030302020204" pitchFamily="66" charset="0"/>
              </a:rPr>
              <a:t>th</a:t>
            </a:r>
            <a:r>
              <a:rPr lang="en-US" sz="2400" dirty="0">
                <a:latin typeface="Comic Sans MS" panose="030F0702030302020204" pitchFamily="66" charset="0"/>
              </a:rPr>
              <a:t> Congress  passes, The American Reinvestment and Recovery </a:t>
            </a:r>
            <a:r>
              <a:rPr lang="en-US" sz="2400" dirty="0" smtClean="0">
                <a:latin typeface="Comic Sans MS" panose="030F0702030302020204" pitchFamily="66" charset="0"/>
              </a:rPr>
              <a:t>Act (ARRA)</a:t>
            </a:r>
            <a:endParaRPr lang="en-US" sz="1050" b="1" dirty="0">
              <a:latin typeface="Comic Sans MS" panose="030F0702030302020204" pitchFamily="66" charset="0"/>
            </a:endParaRPr>
          </a:p>
          <a:p>
            <a:pPr marL="457200" lvl="1" indent="0">
              <a:buNone/>
            </a:pPr>
            <a:endParaRPr lang="en-US" sz="1000" dirty="0" smtClean="0">
              <a:latin typeface="Comic Sans MS" panose="030F0702030302020204" pitchFamily="66" charset="0"/>
            </a:endParaRPr>
          </a:p>
          <a:p>
            <a:pPr lvl="1"/>
            <a:r>
              <a:rPr lang="en-US" sz="1800" dirty="0" smtClean="0">
                <a:latin typeface="Comic Sans MS" panose="030F0702030302020204" pitchFamily="66" charset="0"/>
              </a:rPr>
              <a:t>Provides </a:t>
            </a:r>
            <a:r>
              <a:rPr lang="en-US" sz="1800" dirty="0">
                <a:latin typeface="Comic Sans MS" panose="030F0702030302020204" pitchFamily="66" charset="0"/>
              </a:rPr>
              <a:t>more than 100-billion dollars for education, It includes the </a:t>
            </a:r>
            <a:r>
              <a:rPr lang="en-US" sz="1800" dirty="0">
                <a:solidFill>
                  <a:srgbClr val="C00000"/>
                </a:solidFill>
                <a:latin typeface="Comic Sans MS" panose="030F0702030302020204" pitchFamily="66" charset="0"/>
              </a:rPr>
              <a:t>Race to the Top </a:t>
            </a:r>
            <a:r>
              <a:rPr lang="en-US" sz="1800" dirty="0">
                <a:latin typeface="Comic Sans MS" panose="030F0702030302020204" pitchFamily="66" charset="0"/>
              </a:rPr>
              <a:t>initiative</a:t>
            </a:r>
            <a:r>
              <a:rPr lang="en-US" sz="1800" dirty="0" smtClean="0">
                <a:latin typeface="Comic Sans MS" panose="030F0702030302020204" pitchFamily="66" charset="0"/>
              </a:rPr>
              <a:t>.</a:t>
            </a:r>
          </a:p>
          <a:p>
            <a:pPr marL="457200" lvl="1" indent="0">
              <a:buNone/>
            </a:pPr>
            <a:endParaRPr lang="en-US" sz="1100" dirty="0" smtClean="0">
              <a:latin typeface="Comic Sans MS" panose="030F0702030302020204" pitchFamily="66" charset="0"/>
            </a:endParaRPr>
          </a:p>
          <a:p>
            <a:pPr marL="0" indent="0">
              <a:buNone/>
            </a:pPr>
            <a:r>
              <a:rPr lang="en-US" sz="2400" dirty="0">
                <a:latin typeface="Comic Sans MS" panose="030F0702030302020204" pitchFamily="66" charset="0"/>
              </a:rPr>
              <a:t>5 billion of the 100 billion was used to fund a competition among the states. </a:t>
            </a:r>
            <a:endParaRPr lang="en-US" sz="1000" dirty="0" smtClean="0">
              <a:latin typeface="Comic Sans MS" panose="030F0702030302020204" pitchFamily="66" charset="0"/>
            </a:endParaRPr>
          </a:p>
        </p:txBody>
      </p:sp>
    </p:spTree>
    <p:extLst>
      <p:ext uri="{BB962C8B-B14F-4D97-AF65-F5344CB8AC3E}">
        <p14:creationId xmlns:p14="http://schemas.microsoft.com/office/powerpoint/2010/main" val="134577746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8832" y="762000"/>
            <a:ext cx="7391400" cy="990600"/>
          </a:xfrm>
        </p:spPr>
        <p:txBody>
          <a:bodyPr/>
          <a:lstStyle/>
          <a:p>
            <a:r>
              <a:rPr lang="en-US" sz="3200" dirty="0" smtClean="0">
                <a:latin typeface="Comic Sans MS" panose="030F0702030302020204" pitchFamily="66" charset="0"/>
              </a:rPr>
              <a:t>The American Reinvestment and Recovery Act (ARRA)</a:t>
            </a:r>
            <a:endParaRPr lang="en-US" sz="3200" dirty="0">
              <a:latin typeface="Comic Sans MS" panose="030F0702030302020204" pitchFamily="66" charset="0"/>
            </a:endParaRPr>
          </a:p>
        </p:txBody>
      </p:sp>
      <p:sp>
        <p:nvSpPr>
          <p:cNvPr id="3" name="Content Placeholder 2"/>
          <p:cNvSpPr>
            <a:spLocks noGrp="1"/>
          </p:cNvSpPr>
          <p:nvPr>
            <p:ph idx="1"/>
          </p:nvPr>
        </p:nvSpPr>
        <p:spPr>
          <a:xfrm>
            <a:off x="990600" y="2133600"/>
            <a:ext cx="6019800" cy="3886200"/>
          </a:xfrm>
        </p:spPr>
        <p:txBody>
          <a:bodyPr/>
          <a:lstStyle/>
          <a:p>
            <a:pPr marL="0" indent="0">
              <a:buNone/>
            </a:pPr>
            <a:r>
              <a:rPr lang="en-US" sz="2400" dirty="0">
                <a:latin typeface="Comic Sans MS" panose="030F0702030302020204" pitchFamily="66" charset="0"/>
              </a:rPr>
              <a:t>To be eligible states had to</a:t>
            </a:r>
            <a:r>
              <a:rPr lang="en-US" sz="2400" dirty="0" smtClean="0">
                <a:latin typeface="Comic Sans MS" panose="030F0702030302020204" pitchFamily="66" charset="0"/>
              </a:rPr>
              <a:t>:</a:t>
            </a:r>
          </a:p>
          <a:p>
            <a:r>
              <a:rPr lang="en-US" sz="2200" dirty="0" smtClean="0">
                <a:latin typeface="Comic Sans MS" panose="030F0702030302020204" pitchFamily="66" charset="0"/>
              </a:rPr>
              <a:t>Expand </a:t>
            </a:r>
            <a:r>
              <a:rPr lang="en-US" sz="2200" dirty="0">
                <a:latin typeface="Comic Sans MS" panose="030F0702030302020204" pitchFamily="66" charset="0"/>
              </a:rPr>
              <a:t>the number of charter </a:t>
            </a:r>
            <a:r>
              <a:rPr lang="en-US" sz="2200" dirty="0" smtClean="0">
                <a:latin typeface="Comic Sans MS" panose="030F0702030302020204" pitchFamily="66" charset="0"/>
              </a:rPr>
              <a:t>schools</a:t>
            </a:r>
          </a:p>
          <a:p>
            <a:r>
              <a:rPr lang="en-US" sz="2200" dirty="0" smtClean="0">
                <a:latin typeface="Comic Sans MS" panose="030F0702030302020204" pitchFamily="66" charset="0"/>
              </a:rPr>
              <a:t>Evaluate the effectiveness of teachers in significant part by standardized test scores</a:t>
            </a:r>
          </a:p>
          <a:p>
            <a:r>
              <a:rPr lang="en-US" sz="2200" dirty="0" smtClean="0">
                <a:latin typeface="Comic Sans MS" panose="030F0702030302020204" pitchFamily="66" charset="0"/>
              </a:rPr>
              <a:t>Agree to turn around their low performing schools by taking dramatic steps as firing staffs and closing schools</a:t>
            </a:r>
          </a:p>
          <a:p>
            <a:r>
              <a:rPr lang="en-US" sz="2200" dirty="0">
                <a:solidFill>
                  <a:srgbClr val="C00000"/>
                </a:solidFill>
                <a:latin typeface="Comic Sans MS" panose="030F0702030302020204" pitchFamily="66" charset="0"/>
              </a:rPr>
              <a:t>Adopt the Common Core State Standards (</a:t>
            </a:r>
            <a:r>
              <a:rPr lang="en-US" sz="2200" dirty="0" smtClean="0">
                <a:solidFill>
                  <a:srgbClr val="C00000"/>
                </a:solidFill>
                <a:latin typeface="Comic Sans MS" panose="030F0702030302020204" pitchFamily="66" charset="0"/>
              </a:rPr>
              <a:t>CCSSO)</a:t>
            </a:r>
            <a:endParaRPr lang="en-US" sz="2200" dirty="0" smtClean="0">
              <a:latin typeface="Comic Sans MS" panose="030F0702030302020204" pitchFamily="66" charset="0"/>
            </a:endParaRPr>
          </a:p>
        </p:txBody>
      </p:sp>
    </p:spTree>
    <p:extLst>
      <p:ext uri="{BB962C8B-B14F-4D97-AF65-F5344CB8AC3E}">
        <p14:creationId xmlns:p14="http://schemas.microsoft.com/office/powerpoint/2010/main" val="134577746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79525" y="1524000"/>
            <a:ext cx="7085013" cy="1066800"/>
          </a:xfrm>
        </p:spPr>
        <p:txBody>
          <a:bodyPr/>
          <a:lstStyle/>
          <a:p>
            <a:r>
              <a:rPr lang="en-US" sz="4400" dirty="0" smtClean="0">
                <a:latin typeface="Comic Sans MS" panose="030F0702030302020204" pitchFamily="66" charset="0"/>
              </a:rPr>
              <a:t>Common Core Standards</a:t>
            </a:r>
            <a:endParaRPr lang="en-US" sz="4400" dirty="0">
              <a:latin typeface="Comic Sans MS" panose="030F0702030302020204" pitchFamily="66" charset="0"/>
            </a:endParaRPr>
          </a:p>
        </p:txBody>
      </p:sp>
      <p:sp>
        <p:nvSpPr>
          <p:cNvPr id="3" name="Subtitle 2"/>
          <p:cNvSpPr>
            <a:spLocks noGrp="1"/>
          </p:cNvSpPr>
          <p:nvPr>
            <p:ph type="subTitle" idx="1"/>
          </p:nvPr>
        </p:nvSpPr>
        <p:spPr/>
        <p:txBody>
          <a:bodyPr/>
          <a:lstStyle/>
          <a:p>
            <a:r>
              <a:rPr lang="en-US" sz="3200" dirty="0" smtClean="0">
                <a:latin typeface="Comic Sans MS" panose="030F0702030302020204" pitchFamily="66" charset="0"/>
              </a:rPr>
              <a:t>Mathematics</a:t>
            </a:r>
            <a:endParaRPr lang="en-US" sz="3200" dirty="0">
              <a:latin typeface="Comic Sans MS" panose="030F0702030302020204" pitchFamily="66" charset="0"/>
            </a:endParaRPr>
          </a:p>
        </p:txBody>
      </p:sp>
    </p:spTree>
    <p:extLst>
      <p:ext uri="{BB962C8B-B14F-4D97-AF65-F5344CB8AC3E}">
        <p14:creationId xmlns:p14="http://schemas.microsoft.com/office/powerpoint/2010/main" val="337537476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6018" y="685800"/>
            <a:ext cx="6797675" cy="1143000"/>
          </a:xfrm>
        </p:spPr>
        <p:txBody>
          <a:bodyPr/>
          <a:lstStyle/>
          <a:p>
            <a:r>
              <a:rPr lang="en-US" dirty="0" smtClean="0">
                <a:latin typeface="Comic Sans MS" panose="030F0702030302020204" pitchFamily="66" charset="0"/>
              </a:rPr>
              <a:t>Common Core State Standards</a:t>
            </a:r>
            <a:br>
              <a:rPr lang="en-US" dirty="0" smtClean="0">
                <a:latin typeface="Comic Sans MS" panose="030F0702030302020204" pitchFamily="66" charset="0"/>
              </a:rPr>
            </a:br>
            <a:r>
              <a:rPr lang="en-US" dirty="0" smtClean="0">
                <a:latin typeface="Comic Sans MS" panose="030F0702030302020204" pitchFamily="66" charset="0"/>
              </a:rPr>
              <a:t>(CCSSO)</a:t>
            </a:r>
            <a:endParaRPr lang="en-US" dirty="0">
              <a:latin typeface="Comic Sans MS" panose="030F0702030302020204" pitchFamily="66" charset="0"/>
            </a:endParaRPr>
          </a:p>
        </p:txBody>
      </p:sp>
      <p:sp>
        <p:nvSpPr>
          <p:cNvPr id="3" name="Content Placeholder 2"/>
          <p:cNvSpPr>
            <a:spLocks noGrp="1"/>
          </p:cNvSpPr>
          <p:nvPr>
            <p:ph idx="1"/>
          </p:nvPr>
        </p:nvSpPr>
        <p:spPr>
          <a:xfrm>
            <a:off x="1066800" y="2209800"/>
            <a:ext cx="5486400" cy="4114800"/>
          </a:xfrm>
        </p:spPr>
        <p:txBody>
          <a:bodyPr/>
          <a:lstStyle/>
          <a:p>
            <a:r>
              <a:rPr lang="en-US" sz="2400" dirty="0" smtClean="0">
                <a:latin typeface="Comic Sans MS" panose="030F0702030302020204" pitchFamily="66" charset="0"/>
              </a:rPr>
              <a:t>Developed in 2009</a:t>
            </a:r>
          </a:p>
          <a:p>
            <a:r>
              <a:rPr lang="en-US" sz="2400" dirty="0" smtClean="0">
                <a:latin typeface="Comic Sans MS" panose="030F0702030302020204" pitchFamily="66" charset="0"/>
              </a:rPr>
              <a:t>Coordinated by state school chiefs and governors:</a:t>
            </a:r>
          </a:p>
          <a:p>
            <a:pPr lvl="1"/>
            <a:r>
              <a:rPr lang="en-US" sz="2000" dirty="0" smtClean="0"/>
              <a:t>National </a:t>
            </a:r>
            <a:r>
              <a:rPr lang="en-US" sz="2000" dirty="0"/>
              <a:t>Governors Association Center for Best </a:t>
            </a:r>
            <a:r>
              <a:rPr lang="en-US" sz="2000" dirty="0" smtClean="0"/>
              <a:t>Practices (NGA center)</a:t>
            </a:r>
          </a:p>
          <a:p>
            <a:r>
              <a:rPr lang="en-US" sz="2400" dirty="0" smtClean="0">
                <a:latin typeface="Comic Sans MS" panose="030F0702030302020204" pitchFamily="66" charset="0"/>
              </a:rPr>
              <a:t>Designed </a:t>
            </a:r>
            <a:r>
              <a:rPr lang="en-US" sz="2400" dirty="0">
                <a:latin typeface="Comic Sans MS" panose="030F0702030302020204" pitchFamily="66" charset="0"/>
              </a:rPr>
              <a:t>through collaboration among post-secondary and K-12 teachers, school chiefs, administrators, and other experts</a:t>
            </a:r>
          </a:p>
        </p:txBody>
      </p:sp>
    </p:spTree>
    <p:extLst>
      <p:ext uri="{BB962C8B-B14F-4D97-AF65-F5344CB8AC3E}">
        <p14:creationId xmlns:p14="http://schemas.microsoft.com/office/powerpoint/2010/main" val="414976654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85800"/>
            <a:ext cx="7086600" cy="990600"/>
          </a:xfrm>
        </p:spPr>
        <p:txBody>
          <a:bodyPr/>
          <a:lstStyle/>
          <a:p>
            <a:r>
              <a:rPr lang="en-US" sz="3200" dirty="0" smtClean="0">
                <a:latin typeface="Comic Sans MS" panose="030F0702030302020204" pitchFamily="66" charset="0"/>
              </a:rPr>
              <a:t>Common Core State Standards (Math)</a:t>
            </a:r>
            <a:endParaRPr lang="en-US" sz="3200" dirty="0">
              <a:latin typeface="Comic Sans MS" panose="030F0702030302020204" pitchFamily="66" charset="0"/>
            </a:endParaRPr>
          </a:p>
        </p:txBody>
      </p:sp>
      <p:sp>
        <p:nvSpPr>
          <p:cNvPr id="3" name="Content Placeholder 2"/>
          <p:cNvSpPr>
            <a:spLocks noGrp="1"/>
          </p:cNvSpPr>
          <p:nvPr>
            <p:ph idx="1"/>
          </p:nvPr>
        </p:nvSpPr>
        <p:spPr>
          <a:xfrm>
            <a:off x="990600" y="1752599"/>
            <a:ext cx="6019800" cy="4572001"/>
          </a:xfrm>
        </p:spPr>
        <p:txBody>
          <a:bodyPr/>
          <a:lstStyle/>
          <a:p>
            <a:pPr marL="0" indent="0">
              <a:buNone/>
            </a:pPr>
            <a:r>
              <a:rPr lang="en-US" sz="2000" dirty="0" smtClean="0">
                <a:latin typeface="Comic Sans MS" panose="030F0702030302020204" pitchFamily="66" charset="0"/>
              </a:rPr>
              <a:t>The Common Core State Math Standards :</a:t>
            </a:r>
            <a:endParaRPr lang="en-US" sz="800" dirty="0" smtClean="0">
              <a:latin typeface="Comic Sans MS" panose="030F0702030302020204" pitchFamily="66" charset="0"/>
            </a:endParaRPr>
          </a:p>
          <a:p>
            <a:pPr marL="800100" lvl="1" indent="-342900">
              <a:buFont typeface="+mj-lt"/>
              <a:buAutoNum type="arabicPeriod"/>
            </a:pPr>
            <a:r>
              <a:rPr lang="en-US" sz="1600" dirty="0" smtClean="0">
                <a:latin typeface="Comic Sans MS" panose="030F0702030302020204" pitchFamily="66" charset="0"/>
              </a:rPr>
              <a:t>Research- and evidence-based</a:t>
            </a:r>
          </a:p>
          <a:p>
            <a:pPr marL="800100" lvl="1" indent="-342900">
              <a:buFont typeface="+mj-lt"/>
              <a:buAutoNum type="arabicPeriod"/>
            </a:pPr>
            <a:r>
              <a:rPr lang="en-US" sz="1600" dirty="0" smtClean="0">
                <a:latin typeface="Comic Sans MS" panose="030F0702030302020204" pitchFamily="66" charset="0"/>
              </a:rPr>
              <a:t>Clear</a:t>
            </a:r>
            <a:r>
              <a:rPr lang="en-US" sz="1600" dirty="0">
                <a:latin typeface="Comic Sans MS" panose="030F0702030302020204" pitchFamily="66" charset="0"/>
              </a:rPr>
              <a:t>, understandable, and </a:t>
            </a:r>
            <a:r>
              <a:rPr lang="en-US" sz="1600" dirty="0" smtClean="0">
                <a:latin typeface="Comic Sans MS" panose="030F0702030302020204" pitchFamily="66" charset="0"/>
              </a:rPr>
              <a:t>consistent</a:t>
            </a:r>
          </a:p>
          <a:p>
            <a:pPr marL="800100" lvl="1" indent="-342900">
              <a:buFont typeface="+mj-lt"/>
              <a:buAutoNum type="arabicPeriod"/>
            </a:pPr>
            <a:r>
              <a:rPr lang="en-US" sz="1600" dirty="0" smtClean="0">
                <a:latin typeface="Comic Sans MS" panose="030F0702030302020204" pitchFamily="66" charset="0"/>
              </a:rPr>
              <a:t>Aligned </a:t>
            </a:r>
            <a:r>
              <a:rPr lang="en-US" sz="1600" dirty="0">
                <a:latin typeface="Comic Sans MS" panose="030F0702030302020204" pitchFamily="66" charset="0"/>
              </a:rPr>
              <a:t>with college and career </a:t>
            </a:r>
            <a:r>
              <a:rPr lang="en-US" sz="1600" dirty="0" smtClean="0">
                <a:latin typeface="Comic Sans MS" panose="030F0702030302020204" pitchFamily="66" charset="0"/>
              </a:rPr>
              <a:t>expectations</a:t>
            </a:r>
          </a:p>
          <a:p>
            <a:pPr marL="800100" lvl="1" indent="-342900">
              <a:buFont typeface="+mj-lt"/>
              <a:buAutoNum type="arabicPeriod"/>
            </a:pPr>
            <a:r>
              <a:rPr lang="en-US" sz="1600" dirty="0" smtClean="0">
                <a:latin typeface="Comic Sans MS" panose="030F0702030302020204" pitchFamily="66" charset="0"/>
              </a:rPr>
              <a:t>Based </a:t>
            </a:r>
            <a:r>
              <a:rPr lang="en-US" sz="1600" dirty="0">
                <a:latin typeface="Comic Sans MS" panose="030F0702030302020204" pitchFamily="66" charset="0"/>
              </a:rPr>
              <a:t>on rigorous content and application of knowledge </a:t>
            </a:r>
            <a:r>
              <a:rPr lang="en-US" sz="1600" dirty="0" smtClean="0">
                <a:latin typeface="Comic Sans MS" panose="030F0702030302020204" pitchFamily="66" charset="0"/>
              </a:rPr>
              <a:t>through higher-order thinking skills</a:t>
            </a:r>
          </a:p>
          <a:p>
            <a:pPr marL="800100" lvl="1" indent="-342900">
              <a:buFont typeface="+mj-lt"/>
              <a:buAutoNum type="arabicPeriod"/>
            </a:pPr>
            <a:r>
              <a:rPr lang="en-US" sz="1600" dirty="0">
                <a:latin typeface="Comic Sans MS" panose="030F0702030302020204" pitchFamily="66" charset="0"/>
              </a:rPr>
              <a:t>Built upon the strengths and lessons of current state standards</a:t>
            </a:r>
          </a:p>
          <a:p>
            <a:pPr marL="800100" lvl="1" indent="-342900">
              <a:buFont typeface="+mj-lt"/>
              <a:buAutoNum type="arabicPeriod"/>
            </a:pPr>
            <a:r>
              <a:rPr lang="en-US" sz="1600" dirty="0">
                <a:latin typeface="Comic Sans MS" panose="030F0702030302020204" pitchFamily="66" charset="0"/>
              </a:rPr>
              <a:t>Informed by other top performing countries in order to prepare all students for success in our global economy and </a:t>
            </a:r>
            <a:r>
              <a:rPr lang="en-US" sz="1600" dirty="0" smtClean="0">
                <a:latin typeface="Comic Sans MS" panose="030F0702030302020204" pitchFamily="66" charset="0"/>
              </a:rPr>
              <a:t>society</a:t>
            </a:r>
            <a:endParaRPr lang="en-US" sz="800" dirty="0" smtClean="0">
              <a:latin typeface="Comic Sans MS" panose="030F0702030302020204" pitchFamily="66" charset="0"/>
            </a:endParaRPr>
          </a:p>
          <a:p>
            <a:pPr marL="57150" indent="0">
              <a:buNone/>
            </a:pPr>
            <a:r>
              <a:rPr lang="en-US" sz="1800" dirty="0" smtClean="0">
                <a:latin typeface="Comic Sans MS" panose="030F0702030302020204" pitchFamily="66" charset="0"/>
              </a:rPr>
              <a:t>In </a:t>
            </a:r>
            <a:r>
              <a:rPr lang="en-US" sz="1800" dirty="0">
                <a:latin typeface="Comic Sans MS" panose="030F0702030302020204" pitchFamily="66" charset="0"/>
              </a:rPr>
              <a:t>math, college remediation rates have been high. One root cause has been 50 different state systems of education that vary from state to state and do not agree on what students should know and be able to do at each grade level.</a:t>
            </a:r>
          </a:p>
          <a:p>
            <a:pPr marL="800100" lvl="1" indent="-342900">
              <a:buFont typeface="+mj-lt"/>
              <a:buAutoNum type="arabicPeriod"/>
            </a:pPr>
            <a:endParaRPr lang="en-US" sz="1600" dirty="0" smtClean="0">
              <a:latin typeface="Comic Sans MS" panose="030F0702030302020204" pitchFamily="66" charset="0"/>
            </a:endParaRPr>
          </a:p>
        </p:txBody>
      </p:sp>
    </p:spTree>
    <p:extLst>
      <p:ext uri="{BB962C8B-B14F-4D97-AF65-F5344CB8AC3E}">
        <p14:creationId xmlns:p14="http://schemas.microsoft.com/office/powerpoint/2010/main" val="342270105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1045" y="685800"/>
            <a:ext cx="7086600" cy="990600"/>
          </a:xfrm>
        </p:spPr>
        <p:txBody>
          <a:bodyPr/>
          <a:lstStyle/>
          <a:p>
            <a:r>
              <a:rPr lang="en-US" sz="3200" dirty="0" smtClean="0">
                <a:latin typeface="Comic Sans MS" panose="030F0702030302020204" pitchFamily="66" charset="0"/>
              </a:rPr>
              <a:t>Common Core State Standards (Math)</a:t>
            </a:r>
            <a:endParaRPr lang="en-US" sz="3200" dirty="0">
              <a:latin typeface="Comic Sans MS" panose="030F0702030302020204" pitchFamily="66" charset="0"/>
            </a:endParaRPr>
          </a:p>
        </p:txBody>
      </p:sp>
      <p:sp>
        <p:nvSpPr>
          <p:cNvPr id="3" name="Content Placeholder 2"/>
          <p:cNvSpPr>
            <a:spLocks noGrp="1"/>
          </p:cNvSpPr>
          <p:nvPr>
            <p:ph idx="1"/>
          </p:nvPr>
        </p:nvSpPr>
        <p:spPr>
          <a:xfrm>
            <a:off x="1091045" y="3632988"/>
            <a:ext cx="5867400" cy="2819401"/>
          </a:xfrm>
        </p:spPr>
        <p:txBody>
          <a:bodyPr/>
          <a:lstStyle/>
          <a:p>
            <a:r>
              <a:rPr lang="en-US" sz="1600" dirty="0" smtClean="0">
                <a:latin typeface="Comic Sans MS" panose="030F0702030302020204" pitchFamily="66" charset="0"/>
              </a:rPr>
              <a:t>Grade K–2</a:t>
            </a:r>
            <a:r>
              <a:rPr lang="en-US" sz="1600" dirty="0">
                <a:latin typeface="Comic Sans MS" panose="030F0702030302020204" pitchFamily="66" charset="0"/>
              </a:rPr>
              <a:t>: Concepts, skills, and problem solving related to addition and subtraction</a:t>
            </a:r>
          </a:p>
          <a:p>
            <a:r>
              <a:rPr lang="en-US" sz="1600" dirty="0">
                <a:latin typeface="Comic Sans MS" panose="030F0702030302020204" pitchFamily="66" charset="0"/>
              </a:rPr>
              <a:t>Grade </a:t>
            </a:r>
            <a:r>
              <a:rPr lang="en-US" sz="1600" dirty="0" smtClean="0">
                <a:latin typeface="Comic Sans MS" panose="030F0702030302020204" pitchFamily="66" charset="0"/>
              </a:rPr>
              <a:t>3–5</a:t>
            </a:r>
            <a:r>
              <a:rPr lang="en-US" sz="1600" dirty="0">
                <a:latin typeface="Comic Sans MS" panose="030F0702030302020204" pitchFamily="66" charset="0"/>
              </a:rPr>
              <a:t>: Concepts, skills, and problem solving related to multiplication and division of whole numbers and fractions</a:t>
            </a:r>
          </a:p>
          <a:p>
            <a:r>
              <a:rPr lang="en-US" sz="1600" dirty="0">
                <a:latin typeface="Comic Sans MS" panose="030F0702030302020204" pitchFamily="66" charset="0"/>
              </a:rPr>
              <a:t>Grade </a:t>
            </a:r>
            <a:r>
              <a:rPr lang="en-US" sz="1600" dirty="0" smtClean="0">
                <a:latin typeface="Comic Sans MS" panose="030F0702030302020204" pitchFamily="66" charset="0"/>
              </a:rPr>
              <a:t>6</a:t>
            </a:r>
            <a:r>
              <a:rPr lang="en-US" sz="1600" dirty="0">
                <a:latin typeface="Comic Sans MS" panose="030F0702030302020204" pitchFamily="66" charset="0"/>
              </a:rPr>
              <a:t>: Ratios and proportional relationships, and early algebraic expressions and equations</a:t>
            </a:r>
          </a:p>
          <a:p>
            <a:r>
              <a:rPr lang="en-US" sz="1600" dirty="0">
                <a:latin typeface="Comic Sans MS" panose="030F0702030302020204" pitchFamily="66" charset="0"/>
              </a:rPr>
              <a:t>Grade </a:t>
            </a:r>
            <a:r>
              <a:rPr lang="en-US" sz="1600" dirty="0" smtClean="0">
                <a:latin typeface="Comic Sans MS" panose="030F0702030302020204" pitchFamily="66" charset="0"/>
              </a:rPr>
              <a:t>7</a:t>
            </a:r>
            <a:r>
              <a:rPr lang="en-US" sz="1600" dirty="0">
                <a:latin typeface="Comic Sans MS" panose="030F0702030302020204" pitchFamily="66" charset="0"/>
              </a:rPr>
              <a:t>: Ratios and proportional relationships, and arithmetic of rational numbers</a:t>
            </a:r>
          </a:p>
          <a:p>
            <a:r>
              <a:rPr lang="en-US" sz="1600" dirty="0">
                <a:latin typeface="Comic Sans MS" panose="030F0702030302020204" pitchFamily="66" charset="0"/>
              </a:rPr>
              <a:t>Grade </a:t>
            </a:r>
            <a:r>
              <a:rPr lang="en-US" sz="1600" dirty="0" smtClean="0">
                <a:latin typeface="Comic Sans MS" panose="030F0702030302020204" pitchFamily="66" charset="0"/>
              </a:rPr>
              <a:t>8</a:t>
            </a:r>
            <a:r>
              <a:rPr lang="en-US" sz="1600" dirty="0">
                <a:latin typeface="Comic Sans MS" panose="030F0702030302020204" pitchFamily="66" charset="0"/>
              </a:rPr>
              <a:t>: Linear algebra and linear functions</a:t>
            </a:r>
          </a:p>
          <a:p>
            <a:pPr marL="57150" indent="0">
              <a:buNone/>
            </a:pPr>
            <a:endParaRPr lang="en-US" sz="2000" dirty="0">
              <a:latin typeface="Comic Sans MS" panose="030F0702030302020204" pitchFamily="66" charset="0"/>
            </a:endParaRPr>
          </a:p>
        </p:txBody>
      </p:sp>
      <p:sp>
        <p:nvSpPr>
          <p:cNvPr id="4" name="Title 1"/>
          <p:cNvSpPr txBox="1">
            <a:spLocks/>
          </p:cNvSpPr>
          <p:nvPr/>
        </p:nvSpPr>
        <p:spPr bwMode="auto">
          <a:xfrm>
            <a:off x="1022866" y="1836820"/>
            <a:ext cx="7415645" cy="16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3600" kern="1200">
                <a:solidFill>
                  <a:schemeClr val="tx2"/>
                </a:solidFill>
                <a:latin typeface="+mj-lt"/>
                <a:ea typeface="+mj-ea"/>
                <a:cs typeface="+mj-cs"/>
              </a:defRPr>
            </a:lvl1pPr>
            <a:lvl2pPr algn="l" rtl="0" fontAlgn="base">
              <a:spcBef>
                <a:spcPct val="0"/>
              </a:spcBef>
              <a:spcAft>
                <a:spcPct val="0"/>
              </a:spcAft>
              <a:defRPr sz="3600">
                <a:solidFill>
                  <a:schemeClr val="tx2"/>
                </a:solidFill>
                <a:latin typeface="Century Gothic" panose="020B0502020202020204" pitchFamily="34" charset="0"/>
              </a:defRPr>
            </a:lvl2pPr>
            <a:lvl3pPr algn="l" rtl="0" fontAlgn="base">
              <a:spcBef>
                <a:spcPct val="0"/>
              </a:spcBef>
              <a:spcAft>
                <a:spcPct val="0"/>
              </a:spcAft>
              <a:defRPr sz="3600">
                <a:solidFill>
                  <a:schemeClr val="tx2"/>
                </a:solidFill>
                <a:latin typeface="Century Gothic" panose="020B0502020202020204" pitchFamily="34" charset="0"/>
              </a:defRPr>
            </a:lvl3pPr>
            <a:lvl4pPr algn="l" rtl="0" fontAlgn="base">
              <a:spcBef>
                <a:spcPct val="0"/>
              </a:spcBef>
              <a:spcAft>
                <a:spcPct val="0"/>
              </a:spcAft>
              <a:defRPr sz="3600">
                <a:solidFill>
                  <a:schemeClr val="tx2"/>
                </a:solidFill>
                <a:latin typeface="Century Gothic" panose="020B0502020202020204" pitchFamily="34" charset="0"/>
              </a:defRPr>
            </a:lvl4pPr>
            <a:lvl5pPr algn="l" rtl="0" fontAlgn="base">
              <a:spcBef>
                <a:spcPct val="0"/>
              </a:spcBef>
              <a:spcAft>
                <a:spcPct val="0"/>
              </a:spcAft>
              <a:defRPr sz="3600">
                <a:solidFill>
                  <a:schemeClr val="tx2"/>
                </a:solidFill>
                <a:latin typeface="Century Gothic" panose="020B0502020202020204" pitchFamily="34" charset="0"/>
              </a:defRPr>
            </a:lvl5pPr>
            <a:lvl6pPr marL="457200" algn="l" rtl="0" fontAlgn="base">
              <a:spcBef>
                <a:spcPct val="0"/>
              </a:spcBef>
              <a:spcAft>
                <a:spcPct val="0"/>
              </a:spcAft>
              <a:defRPr sz="3600">
                <a:solidFill>
                  <a:schemeClr val="tx2"/>
                </a:solidFill>
                <a:latin typeface="Century Gothic" panose="020B0502020202020204" pitchFamily="34" charset="0"/>
              </a:defRPr>
            </a:lvl6pPr>
            <a:lvl7pPr marL="914400" algn="l" rtl="0" fontAlgn="base">
              <a:spcBef>
                <a:spcPct val="0"/>
              </a:spcBef>
              <a:spcAft>
                <a:spcPct val="0"/>
              </a:spcAft>
              <a:defRPr sz="3600">
                <a:solidFill>
                  <a:schemeClr val="tx2"/>
                </a:solidFill>
                <a:latin typeface="Century Gothic" panose="020B0502020202020204" pitchFamily="34" charset="0"/>
              </a:defRPr>
            </a:lvl7pPr>
            <a:lvl8pPr marL="1371600" algn="l" rtl="0" fontAlgn="base">
              <a:spcBef>
                <a:spcPct val="0"/>
              </a:spcBef>
              <a:spcAft>
                <a:spcPct val="0"/>
              </a:spcAft>
              <a:defRPr sz="3600">
                <a:solidFill>
                  <a:schemeClr val="tx2"/>
                </a:solidFill>
                <a:latin typeface="Century Gothic" panose="020B0502020202020204" pitchFamily="34" charset="0"/>
              </a:defRPr>
            </a:lvl8pPr>
            <a:lvl9pPr marL="1828800" algn="l" rtl="0" fontAlgn="base">
              <a:spcBef>
                <a:spcPct val="0"/>
              </a:spcBef>
              <a:spcAft>
                <a:spcPct val="0"/>
              </a:spcAft>
              <a:defRPr sz="3600">
                <a:solidFill>
                  <a:schemeClr val="tx2"/>
                </a:solidFill>
                <a:latin typeface="Century Gothic" panose="020B0502020202020204" pitchFamily="34" charset="0"/>
              </a:defRPr>
            </a:lvl9pPr>
          </a:lstStyle>
          <a:p>
            <a:pPr marL="57150" indent="0">
              <a:buNone/>
            </a:pPr>
            <a:r>
              <a:rPr lang="en-US" sz="2000" dirty="0">
                <a:latin typeface="Comic Sans MS" panose="030F0702030302020204" pitchFamily="66" charset="0"/>
              </a:rPr>
              <a:t>Rather than racing to cover many topics in a mile-wide, inch-deep curriculum, the standards ask math teachers to significantly narrow and deepen the way time and energy are spent in the classroom. This means focusing deeply on the major work of each grade as follows:</a:t>
            </a:r>
          </a:p>
        </p:txBody>
      </p:sp>
    </p:spTree>
    <p:extLst>
      <p:ext uri="{BB962C8B-B14F-4D97-AF65-F5344CB8AC3E}">
        <p14:creationId xmlns:p14="http://schemas.microsoft.com/office/powerpoint/2010/main" val="342270105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685800"/>
            <a:ext cx="7391400" cy="990600"/>
          </a:xfrm>
        </p:spPr>
        <p:txBody>
          <a:bodyPr/>
          <a:lstStyle/>
          <a:p>
            <a:r>
              <a:rPr lang="en-US" sz="3200" dirty="0" smtClean="0">
                <a:latin typeface="Comic Sans MS" panose="030F0702030302020204" pitchFamily="66" charset="0"/>
              </a:rPr>
              <a:t>Common Core State Standards </a:t>
            </a:r>
            <a:br>
              <a:rPr lang="en-US" sz="3200" dirty="0" smtClean="0">
                <a:latin typeface="Comic Sans MS" panose="030F0702030302020204" pitchFamily="66" charset="0"/>
              </a:rPr>
            </a:br>
            <a:r>
              <a:rPr lang="en-US" sz="3200" dirty="0" smtClean="0">
                <a:latin typeface="Comic Sans MS" panose="030F0702030302020204" pitchFamily="66" charset="0"/>
              </a:rPr>
              <a:t>(</a:t>
            </a:r>
            <a:r>
              <a:rPr lang="en-US" sz="3200" dirty="0">
                <a:latin typeface="Comic Sans MS" panose="030F0702030302020204" pitchFamily="66" charset="0"/>
              </a:rPr>
              <a:t>M</a:t>
            </a:r>
            <a:r>
              <a:rPr lang="en-US" sz="3200" dirty="0" smtClean="0">
                <a:latin typeface="Comic Sans MS" panose="030F0702030302020204" pitchFamily="66" charset="0"/>
              </a:rPr>
              <a:t>ath)</a:t>
            </a:r>
            <a:endParaRPr lang="en-US" sz="3200" dirty="0">
              <a:latin typeface="Comic Sans MS" panose="030F0702030302020204" pitchFamily="66" charset="0"/>
            </a:endParaRPr>
          </a:p>
        </p:txBody>
      </p:sp>
      <p:sp>
        <p:nvSpPr>
          <p:cNvPr id="3" name="Content Placeholder 2"/>
          <p:cNvSpPr>
            <a:spLocks noGrp="1"/>
          </p:cNvSpPr>
          <p:nvPr>
            <p:ph idx="1"/>
          </p:nvPr>
        </p:nvSpPr>
        <p:spPr>
          <a:xfrm>
            <a:off x="1066800" y="1752601"/>
            <a:ext cx="5791200" cy="4495800"/>
          </a:xfrm>
        </p:spPr>
        <p:txBody>
          <a:bodyPr/>
          <a:lstStyle/>
          <a:p>
            <a:pPr marL="0" indent="0">
              <a:buNone/>
            </a:pPr>
            <a:r>
              <a:rPr lang="en-US" sz="2200" dirty="0" smtClean="0">
                <a:latin typeface="Comic Sans MS" panose="030F0702030302020204" pitchFamily="66" charset="0"/>
              </a:rPr>
              <a:t>Common </a:t>
            </a:r>
            <a:r>
              <a:rPr lang="en-US" sz="2200" dirty="0">
                <a:latin typeface="Comic Sans MS" panose="030F0702030302020204" pitchFamily="66" charset="0"/>
              </a:rPr>
              <a:t>Core Math Standards </a:t>
            </a:r>
            <a:r>
              <a:rPr lang="en-US" sz="2200" dirty="0" smtClean="0">
                <a:latin typeface="Comic Sans MS" panose="030F0702030302020204" pitchFamily="66" charset="0"/>
              </a:rPr>
              <a:t>MYTHS:</a:t>
            </a:r>
          </a:p>
          <a:p>
            <a:r>
              <a:rPr lang="en-US" sz="2000" dirty="0" smtClean="0">
                <a:latin typeface="Comic Sans MS" panose="030F0702030302020204" pitchFamily="66" charset="0"/>
              </a:rPr>
              <a:t>Part of the Federal Government Dept of Ed</a:t>
            </a:r>
          </a:p>
          <a:p>
            <a:pPr lvl="1"/>
            <a:r>
              <a:rPr lang="en-US" sz="1800" dirty="0">
                <a:latin typeface="Comic Sans MS" panose="030F0702030302020204" pitchFamily="66" charset="0"/>
              </a:rPr>
              <a:t>The standards are state created and </a:t>
            </a:r>
            <a:r>
              <a:rPr lang="en-US" sz="1800" dirty="0" smtClean="0">
                <a:latin typeface="Comic Sans MS" panose="030F0702030302020204" pitchFamily="66" charset="0"/>
              </a:rPr>
              <a:t>implemented. Constitutionally, education is left to the states. </a:t>
            </a:r>
            <a:r>
              <a:rPr lang="en-US" sz="2000" dirty="0" smtClean="0">
                <a:latin typeface="Comic Sans MS" panose="030F0702030302020204" pitchFamily="66" charset="0"/>
              </a:rPr>
              <a:t>Dictates pedagogy</a:t>
            </a:r>
          </a:p>
          <a:p>
            <a:r>
              <a:rPr lang="en-US" sz="2000" dirty="0" smtClean="0">
                <a:latin typeface="Comic Sans MS" panose="030F0702030302020204" pitchFamily="66" charset="0"/>
              </a:rPr>
              <a:t>Correct answers are not required</a:t>
            </a:r>
          </a:p>
          <a:p>
            <a:pPr lvl="1"/>
            <a:r>
              <a:rPr lang="en-US" sz="1800" dirty="0" smtClean="0">
                <a:latin typeface="Comic Sans MS" panose="030F0702030302020204" pitchFamily="66" charset="0"/>
              </a:rPr>
              <a:t>Absolutely Insane!</a:t>
            </a:r>
          </a:p>
          <a:p>
            <a:pPr lvl="1"/>
            <a:r>
              <a:rPr lang="en-US" sz="1800" dirty="0" smtClean="0">
                <a:latin typeface="Comic Sans MS" panose="030F0702030302020204" pitchFamily="66" charset="0"/>
              </a:rPr>
              <a:t>Focus shifted to understanding, not the end result</a:t>
            </a:r>
          </a:p>
          <a:p>
            <a:r>
              <a:rPr lang="en-US" sz="2000" dirty="0" smtClean="0">
                <a:latin typeface="Comic Sans MS" panose="030F0702030302020204" pitchFamily="66" charset="0"/>
              </a:rPr>
              <a:t>Encourages new bizarre ways to do math problems</a:t>
            </a:r>
          </a:p>
          <a:p>
            <a:pPr lvl="1"/>
            <a:r>
              <a:rPr lang="en-US" sz="1800" dirty="0" smtClean="0">
                <a:latin typeface="Comic Sans MS" panose="030F0702030302020204" pitchFamily="66" charset="0"/>
              </a:rPr>
              <a:t>Pedagogy choices are </a:t>
            </a:r>
            <a:r>
              <a:rPr lang="en-US" sz="1800" dirty="0">
                <a:latin typeface="Comic Sans MS" panose="030F0702030302020204" pitchFamily="66" charset="0"/>
              </a:rPr>
              <a:t>d</a:t>
            </a:r>
            <a:r>
              <a:rPr lang="en-US" sz="1800" dirty="0" smtClean="0">
                <a:latin typeface="Comic Sans MS" panose="030F0702030302020204" pitchFamily="66" charset="0"/>
              </a:rPr>
              <a:t>istrict driven: CCSSO encourages multiple conceptual approaches, not new processes.</a:t>
            </a:r>
          </a:p>
          <a:p>
            <a:endParaRPr lang="en-US" sz="2200" dirty="0" smtClean="0">
              <a:latin typeface="Comic Sans MS" panose="030F0702030302020204" pitchFamily="66" charset="0"/>
            </a:endParaRPr>
          </a:p>
          <a:p>
            <a:pPr lvl="1"/>
            <a:endParaRPr lang="en-US" sz="1800" dirty="0" smtClean="0">
              <a:latin typeface="Comic Sans MS" panose="030F0702030302020204" pitchFamily="66" charset="0"/>
            </a:endParaRPr>
          </a:p>
          <a:p>
            <a:endParaRPr lang="en-US" sz="2000" dirty="0">
              <a:latin typeface="Comic Sans MS" panose="030F0702030302020204" pitchFamily="66" charset="0"/>
            </a:endParaRPr>
          </a:p>
          <a:p>
            <a:pPr marL="0" indent="0">
              <a:buNone/>
            </a:pPr>
            <a:endParaRPr lang="en-US" sz="2000" dirty="0">
              <a:latin typeface="Comic Sans MS" panose="030F0702030302020204" pitchFamily="66" charset="0"/>
            </a:endParaRPr>
          </a:p>
        </p:txBody>
      </p:sp>
    </p:spTree>
    <p:extLst>
      <p:ext uri="{BB962C8B-B14F-4D97-AF65-F5344CB8AC3E}">
        <p14:creationId xmlns:p14="http://schemas.microsoft.com/office/powerpoint/2010/main" val="414976654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716973"/>
            <a:ext cx="7375525" cy="1066800"/>
          </a:xfrm>
        </p:spPr>
        <p:txBody>
          <a:bodyPr/>
          <a:lstStyle/>
          <a:p>
            <a:r>
              <a:rPr lang="en-US" sz="3200" dirty="0" smtClean="0">
                <a:latin typeface="Comic Sans MS" panose="030F0702030302020204" pitchFamily="66" charset="0"/>
              </a:rPr>
              <a:t>Kentucky Core Academic Standards (math)</a:t>
            </a:r>
            <a:endParaRPr lang="en-US" sz="3200" dirty="0">
              <a:latin typeface="Comic Sans MS" panose="030F0702030302020204" pitchFamily="66" charset="0"/>
            </a:endParaRPr>
          </a:p>
        </p:txBody>
      </p:sp>
      <p:sp>
        <p:nvSpPr>
          <p:cNvPr id="3" name="Content Placeholder 2"/>
          <p:cNvSpPr>
            <a:spLocks noGrp="1"/>
          </p:cNvSpPr>
          <p:nvPr>
            <p:ph idx="1"/>
          </p:nvPr>
        </p:nvSpPr>
        <p:spPr>
          <a:xfrm>
            <a:off x="962526" y="3195478"/>
            <a:ext cx="5943600" cy="3129121"/>
          </a:xfrm>
        </p:spPr>
        <p:txBody>
          <a:bodyPr/>
          <a:lstStyle/>
          <a:p>
            <a:pPr lvl="1"/>
            <a:r>
              <a:rPr lang="en-US" sz="1800" dirty="0" smtClean="0">
                <a:latin typeface="Comic Sans MS" panose="030F0702030302020204" pitchFamily="66" charset="0"/>
              </a:rPr>
              <a:t>Simplicity of the standards was compromised during the unpacking</a:t>
            </a:r>
          </a:p>
          <a:p>
            <a:pPr lvl="1"/>
            <a:r>
              <a:rPr lang="en-US" sz="1800" dirty="0" smtClean="0">
                <a:latin typeface="Comic Sans MS" panose="030F0702030302020204" pitchFamily="66" charset="0"/>
              </a:rPr>
              <a:t>Insufficient content/pedagogy training for elementary school teachers</a:t>
            </a:r>
          </a:p>
          <a:p>
            <a:pPr lvl="1"/>
            <a:r>
              <a:rPr lang="en-US" sz="1800" dirty="0" smtClean="0">
                <a:latin typeface="Comic Sans MS" panose="030F0702030302020204" pitchFamily="66" charset="0"/>
              </a:rPr>
              <a:t>Not enough funding for intense and on-going support and professional development</a:t>
            </a:r>
          </a:p>
          <a:p>
            <a:pPr lvl="1"/>
            <a:r>
              <a:rPr lang="en-US" sz="1800" dirty="0" smtClean="0">
                <a:latin typeface="Comic Sans MS" panose="030F0702030302020204" pitchFamily="66" charset="0"/>
              </a:rPr>
              <a:t>New processes replacing old algorithms instead of focusing on understanding. </a:t>
            </a:r>
          </a:p>
          <a:p>
            <a:pPr lvl="1"/>
            <a:r>
              <a:rPr lang="en-US" sz="1800" dirty="0" smtClean="0">
                <a:latin typeface="Comic Sans MS" panose="030F0702030302020204" pitchFamily="66" charset="0"/>
              </a:rPr>
              <a:t>Teachers must be mathematically literacy informing conceptual teaching</a:t>
            </a:r>
          </a:p>
          <a:p>
            <a:endParaRPr lang="en-US" dirty="0" smtClean="0">
              <a:latin typeface="Comic Sans MS" panose="030F0702030302020204" pitchFamily="66" charset="0"/>
            </a:endParaRPr>
          </a:p>
          <a:p>
            <a:endParaRPr lang="en-US" sz="2400" dirty="0">
              <a:latin typeface="Comic Sans MS" panose="030F0702030302020204" pitchFamily="66" charset="0"/>
            </a:endParaRPr>
          </a:p>
        </p:txBody>
      </p:sp>
      <p:sp>
        <p:nvSpPr>
          <p:cNvPr id="4" name="Title 1"/>
          <p:cNvSpPr txBox="1">
            <a:spLocks/>
          </p:cNvSpPr>
          <p:nvPr/>
        </p:nvSpPr>
        <p:spPr bwMode="auto">
          <a:xfrm>
            <a:off x="914400" y="1813396"/>
            <a:ext cx="6934200" cy="13941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3600" kern="1200">
                <a:solidFill>
                  <a:schemeClr val="tx2"/>
                </a:solidFill>
                <a:latin typeface="+mj-lt"/>
                <a:ea typeface="+mj-ea"/>
                <a:cs typeface="+mj-cs"/>
              </a:defRPr>
            </a:lvl1pPr>
            <a:lvl2pPr algn="l" rtl="0" fontAlgn="base">
              <a:spcBef>
                <a:spcPct val="0"/>
              </a:spcBef>
              <a:spcAft>
                <a:spcPct val="0"/>
              </a:spcAft>
              <a:defRPr sz="3600">
                <a:solidFill>
                  <a:schemeClr val="tx2"/>
                </a:solidFill>
                <a:latin typeface="Century Gothic" panose="020B0502020202020204" pitchFamily="34" charset="0"/>
              </a:defRPr>
            </a:lvl2pPr>
            <a:lvl3pPr algn="l" rtl="0" fontAlgn="base">
              <a:spcBef>
                <a:spcPct val="0"/>
              </a:spcBef>
              <a:spcAft>
                <a:spcPct val="0"/>
              </a:spcAft>
              <a:defRPr sz="3600">
                <a:solidFill>
                  <a:schemeClr val="tx2"/>
                </a:solidFill>
                <a:latin typeface="Century Gothic" panose="020B0502020202020204" pitchFamily="34" charset="0"/>
              </a:defRPr>
            </a:lvl3pPr>
            <a:lvl4pPr algn="l" rtl="0" fontAlgn="base">
              <a:spcBef>
                <a:spcPct val="0"/>
              </a:spcBef>
              <a:spcAft>
                <a:spcPct val="0"/>
              </a:spcAft>
              <a:defRPr sz="3600">
                <a:solidFill>
                  <a:schemeClr val="tx2"/>
                </a:solidFill>
                <a:latin typeface="Century Gothic" panose="020B0502020202020204" pitchFamily="34" charset="0"/>
              </a:defRPr>
            </a:lvl4pPr>
            <a:lvl5pPr algn="l" rtl="0" fontAlgn="base">
              <a:spcBef>
                <a:spcPct val="0"/>
              </a:spcBef>
              <a:spcAft>
                <a:spcPct val="0"/>
              </a:spcAft>
              <a:defRPr sz="3600">
                <a:solidFill>
                  <a:schemeClr val="tx2"/>
                </a:solidFill>
                <a:latin typeface="Century Gothic" panose="020B0502020202020204" pitchFamily="34" charset="0"/>
              </a:defRPr>
            </a:lvl5pPr>
            <a:lvl6pPr marL="457200" algn="l" rtl="0" fontAlgn="base">
              <a:spcBef>
                <a:spcPct val="0"/>
              </a:spcBef>
              <a:spcAft>
                <a:spcPct val="0"/>
              </a:spcAft>
              <a:defRPr sz="3600">
                <a:solidFill>
                  <a:schemeClr val="tx2"/>
                </a:solidFill>
                <a:latin typeface="Century Gothic" panose="020B0502020202020204" pitchFamily="34" charset="0"/>
              </a:defRPr>
            </a:lvl6pPr>
            <a:lvl7pPr marL="914400" algn="l" rtl="0" fontAlgn="base">
              <a:spcBef>
                <a:spcPct val="0"/>
              </a:spcBef>
              <a:spcAft>
                <a:spcPct val="0"/>
              </a:spcAft>
              <a:defRPr sz="3600">
                <a:solidFill>
                  <a:schemeClr val="tx2"/>
                </a:solidFill>
                <a:latin typeface="Century Gothic" panose="020B0502020202020204" pitchFamily="34" charset="0"/>
              </a:defRPr>
            </a:lvl7pPr>
            <a:lvl8pPr marL="1371600" algn="l" rtl="0" fontAlgn="base">
              <a:spcBef>
                <a:spcPct val="0"/>
              </a:spcBef>
              <a:spcAft>
                <a:spcPct val="0"/>
              </a:spcAft>
              <a:defRPr sz="3600">
                <a:solidFill>
                  <a:schemeClr val="tx2"/>
                </a:solidFill>
                <a:latin typeface="Century Gothic" panose="020B0502020202020204" pitchFamily="34" charset="0"/>
              </a:defRPr>
            </a:lvl8pPr>
            <a:lvl9pPr marL="1828800" algn="l" rtl="0" fontAlgn="base">
              <a:spcBef>
                <a:spcPct val="0"/>
              </a:spcBef>
              <a:spcAft>
                <a:spcPct val="0"/>
              </a:spcAft>
              <a:defRPr sz="3600">
                <a:solidFill>
                  <a:schemeClr val="tx2"/>
                </a:solidFill>
                <a:latin typeface="Century Gothic" panose="020B0502020202020204" pitchFamily="34" charset="0"/>
              </a:defRPr>
            </a:lvl9pPr>
          </a:lstStyle>
          <a:p>
            <a:pPr marL="342900" indent="-342900">
              <a:spcBef>
                <a:spcPts val="600"/>
              </a:spcBef>
            </a:pPr>
            <a:r>
              <a:rPr lang="en-US" sz="2200" dirty="0">
                <a:latin typeface="Comic Sans MS" panose="030F0702030302020204" pitchFamily="66" charset="0"/>
              </a:rPr>
              <a:t>Adopted in Kentucky </a:t>
            </a:r>
            <a:r>
              <a:rPr lang="en-US" sz="2200" dirty="0" smtClean="0">
                <a:latin typeface="Comic Sans MS" panose="030F0702030302020204" pitchFamily="66" charset="0"/>
              </a:rPr>
              <a:t>February, 2010</a:t>
            </a:r>
            <a:endParaRPr lang="en-US" sz="800" dirty="0" smtClean="0">
              <a:latin typeface="Comic Sans MS" panose="030F0702030302020204" pitchFamily="66" charset="0"/>
            </a:endParaRPr>
          </a:p>
          <a:p>
            <a:pPr marL="342900" indent="-342900">
              <a:spcBef>
                <a:spcPts val="600"/>
              </a:spcBef>
            </a:pPr>
            <a:r>
              <a:rPr lang="en-US" sz="2200" dirty="0">
                <a:latin typeface="Comic Sans MS" panose="030F0702030302020204" pitchFamily="66" charset="0"/>
              </a:rPr>
              <a:t>Implementation has been rocky – this is ALWAYS the problem! </a:t>
            </a:r>
            <a:r>
              <a:rPr lang="en-US" sz="1800" i="1" dirty="0">
                <a:latin typeface="Comic Sans MS" panose="030F0702030302020204" pitchFamily="66" charset="0"/>
              </a:rPr>
              <a:t>(same </a:t>
            </a:r>
            <a:r>
              <a:rPr lang="en-US" sz="1800" i="1" dirty="0" smtClean="0">
                <a:latin typeface="Comic Sans MS" panose="030F0702030302020204" pitchFamily="66" charset="0"/>
              </a:rPr>
              <a:t>problem in </a:t>
            </a:r>
            <a:r>
              <a:rPr lang="en-US" sz="1800" i="1" dirty="0">
                <a:latin typeface="Comic Sans MS" panose="030F0702030302020204" pitchFamily="66" charset="0"/>
              </a:rPr>
              <a:t>1923</a:t>
            </a:r>
            <a:r>
              <a:rPr lang="en-US" sz="1800" i="1" dirty="0" smtClean="0">
                <a:latin typeface="Comic Sans MS" panose="030F0702030302020204" pitchFamily="66" charset="0"/>
              </a:rPr>
              <a:t>)</a:t>
            </a:r>
            <a:endParaRPr lang="en-US" sz="1800" i="1" dirty="0">
              <a:latin typeface="Comic Sans MS" panose="030F0702030302020204" pitchFamily="66" charset="0"/>
            </a:endParaRPr>
          </a:p>
        </p:txBody>
      </p:sp>
    </p:spTree>
    <p:extLst>
      <p:ext uri="{BB962C8B-B14F-4D97-AF65-F5344CB8AC3E}">
        <p14:creationId xmlns:p14="http://schemas.microsoft.com/office/powerpoint/2010/main" val="251933995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685800"/>
            <a:ext cx="7086600" cy="1066800"/>
          </a:xfrm>
        </p:spPr>
        <p:txBody>
          <a:bodyPr/>
          <a:lstStyle/>
          <a:p>
            <a:r>
              <a:rPr lang="en-US" dirty="0" smtClean="0">
                <a:latin typeface="Comic Sans MS" panose="030F0702030302020204" pitchFamily="66" charset="0"/>
              </a:rPr>
              <a:t>Kentucky Core Academic Standards (math)</a:t>
            </a:r>
            <a:endParaRPr lang="en-US" dirty="0">
              <a:latin typeface="Comic Sans MS" panose="030F0702030302020204" pitchFamily="66" charset="0"/>
            </a:endParaRPr>
          </a:p>
        </p:txBody>
      </p:sp>
      <p:sp>
        <p:nvSpPr>
          <p:cNvPr id="3" name="Content Placeholder 2"/>
          <p:cNvSpPr>
            <a:spLocks noGrp="1"/>
          </p:cNvSpPr>
          <p:nvPr>
            <p:ph idx="1"/>
          </p:nvPr>
        </p:nvSpPr>
        <p:spPr>
          <a:xfrm>
            <a:off x="1143000" y="2133600"/>
            <a:ext cx="5638800" cy="4114800"/>
          </a:xfrm>
        </p:spPr>
        <p:txBody>
          <a:bodyPr/>
          <a:lstStyle/>
          <a:p>
            <a:pPr marL="0" indent="0">
              <a:buNone/>
            </a:pPr>
            <a:r>
              <a:rPr lang="en-US" sz="2400" dirty="0" smtClean="0">
                <a:latin typeface="Comic Sans MS" panose="030F0702030302020204" pitchFamily="66" charset="0"/>
              </a:rPr>
              <a:t>Multiple issues with End of Grade (EOG) and End of Course (EOC) standardized testing. </a:t>
            </a:r>
          </a:p>
          <a:p>
            <a:r>
              <a:rPr lang="en-US" sz="2000" dirty="0" smtClean="0">
                <a:latin typeface="Comic Sans MS" panose="030F0702030302020204" pitchFamily="66" charset="0"/>
              </a:rPr>
              <a:t>Standardized testing is meant </a:t>
            </a:r>
            <a:r>
              <a:rPr lang="en-US" sz="2000" dirty="0">
                <a:latin typeface="Comic Sans MS" panose="030F0702030302020204" pitchFamily="66" charset="0"/>
              </a:rPr>
              <a:t>to be </a:t>
            </a:r>
            <a:r>
              <a:rPr lang="en-US" sz="2000" dirty="0" smtClean="0">
                <a:latin typeface="Comic Sans MS" panose="030F0702030302020204" pitchFamily="66" charset="0"/>
              </a:rPr>
              <a:t>diagnostic </a:t>
            </a:r>
          </a:p>
          <a:p>
            <a:r>
              <a:rPr lang="en-US" sz="2000" dirty="0" smtClean="0">
                <a:latin typeface="Comic Sans MS" panose="030F0702030302020204" pitchFamily="66" charset="0"/>
              </a:rPr>
              <a:t>Not always effectively measuring student content knowledge </a:t>
            </a:r>
          </a:p>
          <a:p>
            <a:r>
              <a:rPr lang="en-US" sz="2000" dirty="0" smtClean="0">
                <a:latin typeface="Comic Sans MS" panose="030F0702030302020204" pitchFamily="66" charset="0"/>
              </a:rPr>
              <a:t>Poor communication between EOG and EOC exams owners and schools</a:t>
            </a:r>
          </a:p>
          <a:p>
            <a:r>
              <a:rPr lang="en-US" sz="2000" dirty="0" smtClean="0">
                <a:latin typeface="Comic Sans MS" panose="030F0702030302020204" pitchFamily="66" charset="0"/>
              </a:rPr>
              <a:t>Not aligned with ACT or SAT – high schools must deal with two different testing standards</a:t>
            </a:r>
          </a:p>
        </p:txBody>
      </p:sp>
    </p:spTree>
    <p:extLst>
      <p:ext uri="{BB962C8B-B14F-4D97-AF65-F5344CB8AC3E}">
        <p14:creationId xmlns:p14="http://schemas.microsoft.com/office/powerpoint/2010/main" val="32949484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4663" y="685800"/>
            <a:ext cx="7086600" cy="731838"/>
          </a:xfrm>
        </p:spPr>
        <p:txBody>
          <a:bodyPr/>
          <a:lstStyle/>
          <a:p>
            <a:r>
              <a:rPr lang="en-US" dirty="0" smtClean="0">
                <a:latin typeface="Comic Sans MS" panose="030F0702030302020204" pitchFamily="66" charset="0"/>
              </a:rPr>
              <a:t>State of Teachers in America</a:t>
            </a:r>
            <a:endParaRPr lang="en-US" dirty="0">
              <a:latin typeface="Comic Sans MS" panose="030F0702030302020204" pitchFamily="66" charset="0"/>
            </a:endParaRPr>
          </a:p>
        </p:txBody>
      </p:sp>
      <p:sp>
        <p:nvSpPr>
          <p:cNvPr id="5" name="Content Placeholder 2"/>
          <p:cNvSpPr>
            <a:spLocks noGrp="1"/>
          </p:cNvSpPr>
          <p:nvPr>
            <p:ph idx="1"/>
          </p:nvPr>
        </p:nvSpPr>
        <p:spPr>
          <a:xfrm>
            <a:off x="990600" y="1600200"/>
            <a:ext cx="6096000" cy="4648200"/>
          </a:xfrm>
        </p:spPr>
        <p:txBody>
          <a:bodyPr/>
          <a:lstStyle/>
          <a:p>
            <a:r>
              <a:rPr lang="en-US" sz="2200" dirty="0" smtClean="0">
                <a:latin typeface="Comic Sans MS" panose="030F0702030302020204" pitchFamily="66" charset="0"/>
              </a:rPr>
              <a:t>3.7 million teachers nationwide serve K-12 students</a:t>
            </a:r>
          </a:p>
          <a:p>
            <a:r>
              <a:rPr lang="en-US" sz="2200" dirty="0" smtClean="0">
                <a:latin typeface="Comic Sans MS" panose="030F0702030302020204" pitchFamily="66" charset="0"/>
              </a:rPr>
              <a:t>Half of all teachers are Baby Boomers on the brink of retirement</a:t>
            </a:r>
          </a:p>
          <a:p>
            <a:r>
              <a:rPr lang="en-US" sz="2200" dirty="0" smtClean="0">
                <a:latin typeface="Comic Sans MS" panose="030F0702030302020204" pitchFamily="66" charset="0"/>
              </a:rPr>
              <a:t>Between 40% to 50% of teachers leave in their first 5 years citing job dissatisfaction</a:t>
            </a:r>
          </a:p>
          <a:p>
            <a:r>
              <a:rPr lang="en-US" sz="2200" dirty="0" smtClean="0">
                <a:latin typeface="Comic Sans MS" panose="030F0702030302020204" pitchFamily="66" charset="0"/>
              </a:rPr>
              <a:t>Teachers have seen their pay stagnate to 1970 inflation adjusted term</a:t>
            </a:r>
          </a:p>
          <a:p>
            <a:r>
              <a:rPr lang="en-US" sz="2200" dirty="0">
                <a:solidFill>
                  <a:srgbClr val="C00000"/>
                </a:solidFill>
                <a:latin typeface="Comic Sans MS" panose="030F0702030302020204" pitchFamily="66" charset="0"/>
              </a:rPr>
              <a:t>Schools will need to hire 100,000 STEM teachers by 2020</a:t>
            </a:r>
          </a:p>
          <a:p>
            <a:pPr marL="0" indent="0">
              <a:buNone/>
            </a:pPr>
            <a:endParaRPr lang="en-US" sz="1600" dirty="0" smtClean="0">
              <a:latin typeface="Comic Sans MS" panose="030F0702030302020204" pitchFamily="66" charset="0"/>
            </a:endParaRPr>
          </a:p>
          <a:p>
            <a:pPr marL="0" indent="0">
              <a:buNone/>
            </a:pPr>
            <a:r>
              <a:rPr lang="en-US" sz="1600" dirty="0" err="1" smtClean="0">
                <a:latin typeface="Comic Sans MS" panose="030F0702030302020204" pitchFamily="66" charset="0"/>
              </a:rPr>
              <a:t>Mosle</a:t>
            </a:r>
            <a:r>
              <a:rPr lang="en-US" sz="1600" dirty="0">
                <a:latin typeface="Comic Sans MS" panose="030F0702030302020204" pitchFamily="66" charset="0"/>
              </a:rPr>
              <a:t>, (2014) &amp; Fitzpatrick, (2014).</a:t>
            </a:r>
          </a:p>
          <a:p>
            <a:pPr marL="0" indent="0">
              <a:buNone/>
            </a:pPr>
            <a:endParaRPr lang="en-US" sz="2200" dirty="0" smtClean="0">
              <a:latin typeface="Comic Sans MS" panose="030F0702030302020204" pitchFamily="66" charset="0"/>
            </a:endParaRPr>
          </a:p>
        </p:txBody>
      </p:sp>
    </p:spTree>
    <p:extLst>
      <p:ext uri="{BB962C8B-B14F-4D97-AF65-F5344CB8AC3E}">
        <p14:creationId xmlns:p14="http://schemas.microsoft.com/office/powerpoint/2010/main" val="116249498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79525" y="1600200"/>
            <a:ext cx="7085013" cy="1752600"/>
          </a:xfrm>
        </p:spPr>
        <p:txBody>
          <a:bodyPr/>
          <a:lstStyle/>
          <a:p>
            <a:r>
              <a:rPr lang="en-US" sz="4400" dirty="0" smtClean="0">
                <a:latin typeface="Comic Sans MS" panose="030F0702030302020204" pitchFamily="66" charset="0"/>
              </a:rPr>
              <a:t>Conceptual Based Mathematics Pedagogy</a:t>
            </a:r>
            <a:endParaRPr lang="en-US" sz="4400" dirty="0">
              <a:latin typeface="Comic Sans MS" panose="030F0702030302020204" pitchFamily="66" charset="0"/>
            </a:endParaRPr>
          </a:p>
        </p:txBody>
      </p:sp>
      <p:sp>
        <p:nvSpPr>
          <p:cNvPr id="3" name="Subtitle 2"/>
          <p:cNvSpPr>
            <a:spLocks noGrp="1"/>
          </p:cNvSpPr>
          <p:nvPr>
            <p:ph type="subTitle" idx="1"/>
          </p:nvPr>
        </p:nvSpPr>
        <p:spPr>
          <a:xfrm>
            <a:off x="1279525" y="3581400"/>
            <a:ext cx="5256213" cy="762000"/>
          </a:xfrm>
        </p:spPr>
        <p:txBody>
          <a:bodyPr/>
          <a:lstStyle/>
          <a:p>
            <a:r>
              <a:rPr lang="en-US" sz="3200" dirty="0" smtClean="0">
                <a:latin typeface="Comic Sans MS" panose="030F0702030302020204" pitchFamily="66" charset="0"/>
              </a:rPr>
              <a:t>What is it?</a:t>
            </a:r>
            <a:endParaRPr lang="en-US" sz="3200" dirty="0">
              <a:latin typeface="Comic Sans MS" panose="030F0702030302020204" pitchFamily="66" charset="0"/>
            </a:endParaRPr>
          </a:p>
        </p:txBody>
      </p:sp>
    </p:spTree>
    <p:extLst>
      <p:ext uri="{BB962C8B-B14F-4D97-AF65-F5344CB8AC3E}">
        <p14:creationId xmlns:p14="http://schemas.microsoft.com/office/powerpoint/2010/main" val="15632175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5627" y="685800"/>
            <a:ext cx="7010400" cy="1066801"/>
          </a:xfrm>
        </p:spPr>
        <p:txBody>
          <a:bodyPr/>
          <a:lstStyle/>
          <a:p>
            <a:r>
              <a:rPr lang="en-US" dirty="0" smtClean="0">
                <a:latin typeface="Comic Sans MS" panose="030F0702030302020204" pitchFamily="66" charset="0"/>
              </a:rPr>
              <a:t>Conceptually Based Mathematics Pedagogy  </a:t>
            </a:r>
            <a:endParaRPr lang="en-US" dirty="0">
              <a:latin typeface="Comic Sans MS" panose="030F0702030302020204" pitchFamily="66" charset="0"/>
            </a:endParaRPr>
          </a:p>
        </p:txBody>
      </p:sp>
      <p:sp>
        <p:nvSpPr>
          <p:cNvPr id="3" name="Content Placeholder 2"/>
          <p:cNvSpPr>
            <a:spLocks noGrp="1"/>
          </p:cNvSpPr>
          <p:nvPr>
            <p:ph idx="1"/>
          </p:nvPr>
        </p:nvSpPr>
        <p:spPr>
          <a:xfrm>
            <a:off x="1143000" y="2940627"/>
            <a:ext cx="6019800" cy="3390899"/>
          </a:xfrm>
        </p:spPr>
        <p:txBody>
          <a:bodyPr/>
          <a:lstStyle/>
          <a:p>
            <a:r>
              <a:rPr lang="en-US" sz="2000" dirty="0" smtClean="0">
                <a:latin typeface="Comic Sans MS" panose="030F0702030302020204" pitchFamily="66" charset="0"/>
              </a:rPr>
              <a:t>Focus is on thought process (metacognition)</a:t>
            </a:r>
          </a:p>
          <a:p>
            <a:r>
              <a:rPr lang="en-US" sz="2000" dirty="0" smtClean="0">
                <a:latin typeface="Comic Sans MS" panose="030F0702030302020204" pitchFamily="66" charset="0"/>
              </a:rPr>
              <a:t>Question driven pedagogy - requires strong teacher content knowledge</a:t>
            </a:r>
          </a:p>
          <a:p>
            <a:r>
              <a:rPr lang="en-US" sz="2000" dirty="0" smtClean="0">
                <a:latin typeface="Comic Sans MS" panose="030F0702030302020204" pitchFamily="66" charset="0"/>
              </a:rPr>
              <a:t>Students should be able to clearly explain their thinking process to themselves and their peers</a:t>
            </a:r>
          </a:p>
          <a:p>
            <a:r>
              <a:rPr lang="en-US" sz="2000" dirty="0" smtClean="0">
                <a:latin typeface="Comic Sans MS" panose="030F0702030302020204" pitchFamily="66" charset="0"/>
              </a:rPr>
              <a:t>Teacher must be able to diagnose student thought process errors vs final answer</a:t>
            </a:r>
          </a:p>
          <a:p>
            <a:r>
              <a:rPr lang="en-US" sz="2000" dirty="0" smtClean="0">
                <a:latin typeface="Comic Sans MS" panose="030F0702030302020204" pitchFamily="66" charset="0"/>
              </a:rPr>
              <a:t>Teacher must understand and be able to explain their own thinking process</a:t>
            </a:r>
          </a:p>
        </p:txBody>
      </p:sp>
      <p:sp>
        <p:nvSpPr>
          <p:cNvPr id="4" name="Title 1"/>
          <p:cNvSpPr txBox="1">
            <a:spLocks/>
          </p:cNvSpPr>
          <p:nvPr/>
        </p:nvSpPr>
        <p:spPr bwMode="auto">
          <a:xfrm>
            <a:off x="1049481" y="1809658"/>
            <a:ext cx="7311736" cy="10668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3600" kern="1200">
                <a:solidFill>
                  <a:schemeClr val="tx2"/>
                </a:solidFill>
                <a:latin typeface="+mj-lt"/>
                <a:ea typeface="+mj-ea"/>
                <a:cs typeface="+mj-cs"/>
              </a:defRPr>
            </a:lvl1pPr>
            <a:lvl2pPr algn="l" rtl="0" fontAlgn="base">
              <a:spcBef>
                <a:spcPct val="0"/>
              </a:spcBef>
              <a:spcAft>
                <a:spcPct val="0"/>
              </a:spcAft>
              <a:defRPr sz="3600">
                <a:solidFill>
                  <a:schemeClr val="tx2"/>
                </a:solidFill>
                <a:latin typeface="Century Gothic" panose="020B0502020202020204" pitchFamily="34" charset="0"/>
              </a:defRPr>
            </a:lvl2pPr>
            <a:lvl3pPr algn="l" rtl="0" fontAlgn="base">
              <a:spcBef>
                <a:spcPct val="0"/>
              </a:spcBef>
              <a:spcAft>
                <a:spcPct val="0"/>
              </a:spcAft>
              <a:defRPr sz="3600">
                <a:solidFill>
                  <a:schemeClr val="tx2"/>
                </a:solidFill>
                <a:latin typeface="Century Gothic" panose="020B0502020202020204" pitchFamily="34" charset="0"/>
              </a:defRPr>
            </a:lvl3pPr>
            <a:lvl4pPr algn="l" rtl="0" fontAlgn="base">
              <a:spcBef>
                <a:spcPct val="0"/>
              </a:spcBef>
              <a:spcAft>
                <a:spcPct val="0"/>
              </a:spcAft>
              <a:defRPr sz="3600">
                <a:solidFill>
                  <a:schemeClr val="tx2"/>
                </a:solidFill>
                <a:latin typeface="Century Gothic" panose="020B0502020202020204" pitchFamily="34" charset="0"/>
              </a:defRPr>
            </a:lvl4pPr>
            <a:lvl5pPr algn="l" rtl="0" fontAlgn="base">
              <a:spcBef>
                <a:spcPct val="0"/>
              </a:spcBef>
              <a:spcAft>
                <a:spcPct val="0"/>
              </a:spcAft>
              <a:defRPr sz="3600">
                <a:solidFill>
                  <a:schemeClr val="tx2"/>
                </a:solidFill>
                <a:latin typeface="Century Gothic" panose="020B0502020202020204" pitchFamily="34" charset="0"/>
              </a:defRPr>
            </a:lvl5pPr>
            <a:lvl6pPr marL="457200" algn="l" rtl="0" fontAlgn="base">
              <a:spcBef>
                <a:spcPct val="0"/>
              </a:spcBef>
              <a:spcAft>
                <a:spcPct val="0"/>
              </a:spcAft>
              <a:defRPr sz="3600">
                <a:solidFill>
                  <a:schemeClr val="tx2"/>
                </a:solidFill>
                <a:latin typeface="Century Gothic" panose="020B0502020202020204" pitchFamily="34" charset="0"/>
              </a:defRPr>
            </a:lvl6pPr>
            <a:lvl7pPr marL="914400" algn="l" rtl="0" fontAlgn="base">
              <a:spcBef>
                <a:spcPct val="0"/>
              </a:spcBef>
              <a:spcAft>
                <a:spcPct val="0"/>
              </a:spcAft>
              <a:defRPr sz="3600">
                <a:solidFill>
                  <a:schemeClr val="tx2"/>
                </a:solidFill>
                <a:latin typeface="Century Gothic" panose="020B0502020202020204" pitchFamily="34" charset="0"/>
              </a:defRPr>
            </a:lvl7pPr>
            <a:lvl8pPr marL="1371600" algn="l" rtl="0" fontAlgn="base">
              <a:spcBef>
                <a:spcPct val="0"/>
              </a:spcBef>
              <a:spcAft>
                <a:spcPct val="0"/>
              </a:spcAft>
              <a:defRPr sz="3600">
                <a:solidFill>
                  <a:schemeClr val="tx2"/>
                </a:solidFill>
                <a:latin typeface="Century Gothic" panose="020B0502020202020204" pitchFamily="34" charset="0"/>
              </a:defRPr>
            </a:lvl8pPr>
            <a:lvl9pPr marL="1828800" algn="l" rtl="0" fontAlgn="base">
              <a:spcBef>
                <a:spcPct val="0"/>
              </a:spcBef>
              <a:spcAft>
                <a:spcPct val="0"/>
              </a:spcAft>
              <a:defRPr sz="3600">
                <a:solidFill>
                  <a:schemeClr val="tx2"/>
                </a:solidFill>
                <a:latin typeface="Century Gothic" panose="020B0502020202020204" pitchFamily="34" charset="0"/>
              </a:defRPr>
            </a:lvl9pPr>
          </a:lstStyle>
          <a:p>
            <a:pPr marL="0" indent="0">
              <a:buNone/>
            </a:pPr>
            <a:r>
              <a:rPr lang="en-US" sz="2200" dirty="0">
                <a:latin typeface="Comic Sans MS" panose="030F0702030302020204" pitchFamily="66" charset="0"/>
              </a:rPr>
              <a:t>The standards call for conceptual understanding of key concepts. Students must be able to access concepts from a number of </a:t>
            </a:r>
            <a:r>
              <a:rPr lang="en-US" sz="2200" dirty="0" smtClean="0">
                <a:latin typeface="Comic Sans MS" panose="030F0702030302020204" pitchFamily="66" charset="0"/>
              </a:rPr>
              <a:t>perspectives.</a:t>
            </a:r>
            <a:endParaRPr lang="en-US" sz="2200" dirty="0">
              <a:latin typeface="Comic Sans MS" panose="030F0702030302020204" pitchFamily="66" charset="0"/>
            </a:endParaRPr>
          </a:p>
        </p:txBody>
      </p:sp>
    </p:spTree>
    <p:extLst>
      <p:ext uri="{BB962C8B-B14F-4D97-AF65-F5344CB8AC3E}">
        <p14:creationId xmlns:p14="http://schemas.microsoft.com/office/powerpoint/2010/main" val="375297614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85800"/>
            <a:ext cx="7315200" cy="1066800"/>
          </a:xfrm>
        </p:spPr>
        <p:txBody>
          <a:bodyPr/>
          <a:lstStyle/>
          <a:p>
            <a:r>
              <a:rPr lang="en-US" dirty="0" smtClean="0">
                <a:latin typeface="Comic Sans MS" panose="030F0702030302020204" pitchFamily="66" charset="0"/>
              </a:rPr>
              <a:t>Conceptually Based Mathematics Pedagogy</a:t>
            </a:r>
            <a:endParaRPr lang="en-US" dirty="0">
              <a:latin typeface="Comic Sans MS" panose="030F0702030302020204" pitchFamily="66" charset="0"/>
            </a:endParaRPr>
          </a:p>
        </p:txBody>
      </p:sp>
      <p:sp>
        <p:nvSpPr>
          <p:cNvPr id="3" name="Content Placeholder 2"/>
          <p:cNvSpPr>
            <a:spLocks noGrp="1"/>
          </p:cNvSpPr>
          <p:nvPr>
            <p:ph idx="1"/>
          </p:nvPr>
        </p:nvSpPr>
        <p:spPr>
          <a:xfrm>
            <a:off x="1066800" y="1905000"/>
            <a:ext cx="5867400" cy="4343400"/>
          </a:xfrm>
        </p:spPr>
        <p:txBody>
          <a:bodyPr/>
          <a:lstStyle/>
          <a:p>
            <a:pPr marL="0" indent="0">
              <a:spcBef>
                <a:spcPts val="600"/>
              </a:spcBef>
              <a:buNone/>
            </a:pPr>
            <a:r>
              <a:rPr lang="en-US" sz="2400" dirty="0" smtClean="0">
                <a:latin typeface="Comic Sans MS" panose="030F0702030302020204" pitchFamily="66" charset="0"/>
              </a:rPr>
              <a:t>Conceptual understanding promotes:</a:t>
            </a:r>
          </a:p>
          <a:p>
            <a:pPr marL="457200">
              <a:spcBef>
                <a:spcPts val="600"/>
              </a:spcBef>
            </a:pPr>
            <a:r>
              <a:rPr lang="en-US" sz="2000" dirty="0" smtClean="0">
                <a:latin typeface="Comic Sans MS" panose="030F0702030302020204" pitchFamily="66" charset="0"/>
              </a:rPr>
              <a:t>Ownership of knowledge</a:t>
            </a:r>
          </a:p>
          <a:p>
            <a:pPr marL="457200">
              <a:spcBef>
                <a:spcPts val="600"/>
              </a:spcBef>
            </a:pPr>
            <a:r>
              <a:rPr lang="en-US" sz="2000" dirty="0">
                <a:latin typeface="Comic Sans MS" panose="030F0702030302020204" pitchFamily="66" charset="0"/>
              </a:rPr>
              <a:t>Avoids memorization and mimicry </a:t>
            </a:r>
            <a:endParaRPr lang="en-US" sz="2000" dirty="0" smtClean="0">
              <a:latin typeface="Comic Sans MS" panose="030F0702030302020204" pitchFamily="66" charset="0"/>
            </a:endParaRPr>
          </a:p>
          <a:p>
            <a:pPr marL="457200">
              <a:spcBef>
                <a:spcPts val="600"/>
              </a:spcBef>
            </a:pPr>
            <a:r>
              <a:rPr lang="en-US" sz="2000" dirty="0" smtClean="0">
                <a:latin typeface="Comic Sans MS" panose="030F0702030302020204" pitchFamily="66" charset="0"/>
              </a:rPr>
              <a:t>Increase in positive test taking experiences</a:t>
            </a:r>
          </a:p>
          <a:p>
            <a:pPr marL="914400" lvl="1">
              <a:spcBef>
                <a:spcPts val="600"/>
              </a:spcBef>
            </a:pPr>
            <a:r>
              <a:rPr lang="en-US" sz="1800" dirty="0" smtClean="0">
                <a:latin typeface="Comic Sans MS" panose="030F0702030302020204" pitchFamily="66" charset="0"/>
              </a:rPr>
              <a:t>Disorganized thinking leads to test anxiety</a:t>
            </a:r>
          </a:p>
          <a:p>
            <a:pPr marL="914400" lvl="1">
              <a:spcBef>
                <a:spcPts val="600"/>
              </a:spcBef>
            </a:pPr>
            <a:r>
              <a:rPr lang="en-US" sz="1800" dirty="0">
                <a:latin typeface="Comic Sans MS" panose="030F0702030302020204" pitchFamily="66" charset="0"/>
              </a:rPr>
              <a:t>U</a:t>
            </a:r>
            <a:r>
              <a:rPr lang="en-US" sz="1800" dirty="0" smtClean="0">
                <a:latin typeface="Comic Sans MS" panose="030F0702030302020204" pitchFamily="66" charset="0"/>
              </a:rPr>
              <a:t>nderstanding based on recognition not understanding</a:t>
            </a:r>
          </a:p>
          <a:p>
            <a:pPr marL="914400" lvl="1">
              <a:spcBef>
                <a:spcPts val="600"/>
              </a:spcBef>
            </a:pPr>
            <a:r>
              <a:rPr lang="en-US" sz="1800" dirty="0" smtClean="0">
                <a:latin typeface="Comic Sans MS" panose="030F0702030302020204" pitchFamily="66" charset="0"/>
              </a:rPr>
              <a:t>Cannot recognize incorrect answers</a:t>
            </a:r>
          </a:p>
          <a:p>
            <a:pPr marL="457200">
              <a:spcBef>
                <a:spcPts val="600"/>
              </a:spcBef>
            </a:pPr>
            <a:r>
              <a:rPr lang="en-US" sz="2400" dirty="0" smtClean="0">
                <a:latin typeface="Comic Sans MS" panose="030F0702030302020204" pitchFamily="66" charset="0"/>
              </a:rPr>
              <a:t>Teachers CAN teach students to THINK by providing an atmosphere of exploration and questioning.</a:t>
            </a:r>
            <a:endParaRPr lang="en-US" dirty="0" smtClean="0">
              <a:latin typeface="Comic Sans MS" panose="030F0702030302020204" pitchFamily="66" charset="0"/>
            </a:endParaRPr>
          </a:p>
        </p:txBody>
      </p:sp>
    </p:spTree>
    <p:extLst>
      <p:ext uri="{BB962C8B-B14F-4D97-AF65-F5344CB8AC3E}">
        <p14:creationId xmlns:p14="http://schemas.microsoft.com/office/powerpoint/2010/main" val="417596251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79525" y="2314964"/>
            <a:ext cx="5257800" cy="3811199"/>
          </a:xfrm>
        </p:spPr>
        <p:txBody>
          <a:bodyPr/>
          <a:lstStyle/>
          <a:p>
            <a:pPr marL="0" indent="0">
              <a:buNone/>
            </a:pPr>
            <a:endParaRPr lang="en-US" dirty="0" smtClean="0"/>
          </a:p>
          <a:p>
            <a:pPr marL="0" indent="0">
              <a:buNone/>
            </a:pPr>
            <a:r>
              <a:rPr lang="en-US" dirty="0" smtClean="0"/>
              <a:t>	 4003</a:t>
            </a:r>
          </a:p>
          <a:p>
            <a:pPr marL="0" indent="0">
              <a:buNone/>
            </a:pPr>
            <a:r>
              <a:rPr lang="en-US" dirty="0" smtClean="0"/>
              <a:t>	</a:t>
            </a:r>
            <a:r>
              <a:rPr lang="en-US" u="sng" dirty="0" smtClean="0"/>
              <a:t>-2358	</a:t>
            </a:r>
            <a:r>
              <a:rPr lang="en-US" dirty="0" smtClean="0"/>
              <a:t>	</a:t>
            </a:r>
          </a:p>
          <a:p>
            <a:pPr marL="0" indent="0">
              <a:buNone/>
            </a:pPr>
            <a:r>
              <a:rPr lang="en-US" dirty="0" smtClean="0"/>
              <a:t>	 		 4003</a:t>
            </a:r>
            <a:endParaRPr lang="en-US" dirty="0"/>
          </a:p>
          <a:p>
            <a:pPr marL="0" indent="0">
              <a:buNone/>
            </a:pPr>
            <a:r>
              <a:rPr lang="en-US" dirty="0"/>
              <a:t>	</a:t>
            </a:r>
            <a:r>
              <a:rPr lang="en-US" dirty="0" smtClean="0"/>
              <a:t>		</a:t>
            </a:r>
            <a:r>
              <a:rPr lang="en-US" u="sng" dirty="0" smtClean="0"/>
              <a:t>-</a:t>
            </a:r>
            <a:r>
              <a:rPr lang="en-US" u="sng" dirty="0"/>
              <a:t>2358	</a:t>
            </a:r>
            <a:r>
              <a:rPr lang="en-US" dirty="0"/>
              <a:t>	</a:t>
            </a:r>
          </a:p>
          <a:p>
            <a:pPr marL="0" indent="0">
              <a:buNone/>
            </a:pPr>
            <a:r>
              <a:rPr lang="en-US" dirty="0"/>
              <a:t>	 </a:t>
            </a:r>
            <a:r>
              <a:rPr lang="en-US" dirty="0" smtClean="0"/>
              <a:t>		 </a:t>
            </a:r>
            <a:r>
              <a:rPr lang="en-US" dirty="0"/>
              <a:t>	</a:t>
            </a:r>
            <a:endParaRPr lang="en-US" dirty="0" smtClean="0"/>
          </a:p>
          <a:p>
            <a:pPr marL="0" indent="0">
              <a:buNone/>
            </a:pPr>
            <a:r>
              <a:rPr lang="en-US" dirty="0"/>
              <a:t>	</a:t>
            </a:r>
            <a:r>
              <a:rPr lang="en-US" dirty="0" smtClean="0"/>
              <a:t>	</a:t>
            </a:r>
            <a:r>
              <a:rPr lang="en-US" dirty="0"/>
              <a:t>	</a:t>
            </a:r>
          </a:p>
        </p:txBody>
      </p:sp>
      <p:cxnSp>
        <p:nvCxnSpPr>
          <p:cNvPr id="6" name="Straight Connector 5"/>
          <p:cNvCxnSpPr/>
          <p:nvPr/>
        </p:nvCxnSpPr>
        <p:spPr bwMode="auto">
          <a:xfrm flipH="1">
            <a:off x="2570018" y="2930236"/>
            <a:ext cx="228600" cy="2286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Straight Connector 6"/>
          <p:cNvCxnSpPr/>
          <p:nvPr/>
        </p:nvCxnSpPr>
        <p:spPr bwMode="auto">
          <a:xfrm flipH="1">
            <a:off x="2382981" y="2961409"/>
            <a:ext cx="228600" cy="2286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Straight Connector 7"/>
          <p:cNvCxnSpPr/>
          <p:nvPr/>
        </p:nvCxnSpPr>
        <p:spPr bwMode="auto">
          <a:xfrm flipH="1">
            <a:off x="2791691" y="2930236"/>
            <a:ext cx="228600" cy="2286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 name="TextBox 8"/>
          <p:cNvSpPr txBox="1"/>
          <p:nvPr/>
        </p:nvSpPr>
        <p:spPr>
          <a:xfrm>
            <a:off x="2671908" y="2626273"/>
            <a:ext cx="228600" cy="400110"/>
          </a:xfrm>
          <a:prstGeom prst="rect">
            <a:avLst/>
          </a:prstGeom>
          <a:noFill/>
          <a:ln>
            <a:noFill/>
          </a:ln>
        </p:spPr>
        <p:txBody>
          <a:bodyPr wrap="square" rtlCol="0">
            <a:spAutoFit/>
          </a:bodyPr>
          <a:lstStyle/>
          <a:p>
            <a:pPr>
              <a:buNone/>
            </a:pPr>
            <a:r>
              <a:rPr lang="en-US" sz="2000" dirty="0" smtClean="0"/>
              <a:t>1</a:t>
            </a:r>
            <a:endParaRPr lang="en-US" sz="2000" dirty="0"/>
          </a:p>
        </p:txBody>
      </p:sp>
      <p:sp>
        <p:nvSpPr>
          <p:cNvPr id="10" name="TextBox 9"/>
          <p:cNvSpPr txBox="1"/>
          <p:nvPr/>
        </p:nvSpPr>
        <p:spPr>
          <a:xfrm>
            <a:off x="2476500" y="2628658"/>
            <a:ext cx="228600" cy="400110"/>
          </a:xfrm>
          <a:prstGeom prst="rect">
            <a:avLst/>
          </a:prstGeom>
          <a:noFill/>
        </p:spPr>
        <p:txBody>
          <a:bodyPr wrap="square" rtlCol="0">
            <a:spAutoFit/>
          </a:bodyPr>
          <a:lstStyle/>
          <a:p>
            <a:pPr>
              <a:buNone/>
            </a:pPr>
            <a:r>
              <a:rPr lang="en-US" sz="2000" dirty="0" smtClean="0"/>
              <a:t>1</a:t>
            </a:r>
            <a:endParaRPr lang="en-US" sz="2000" dirty="0"/>
          </a:p>
        </p:txBody>
      </p:sp>
      <p:sp>
        <p:nvSpPr>
          <p:cNvPr id="11" name="TextBox 10"/>
          <p:cNvSpPr txBox="1"/>
          <p:nvPr/>
        </p:nvSpPr>
        <p:spPr>
          <a:xfrm>
            <a:off x="2331028" y="2628779"/>
            <a:ext cx="228600" cy="400110"/>
          </a:xfrm>
          <a:prstGeom prst="rect">
            <a:avLst/>
          </a:prstGeom>
          <a:noFill/>
        </p:spPr>
        <p:txBody>
          <a:bodyPr wrap="square" rtlCol="0">
            <a:spAutoFit/>
          </a:bodyPr>
          <a:lstStyle/>
          <a:p>
            <a:pPr>
              <a:buNone/>
            </a:pPr>
            <a:r>
              <a:rPr lang="en-US" sz="2000" dirty="0" smtClean="0"/>
              <a:t>3</a:t>
            </a:r>
            <a:endParaRPr lang="en-US" sz="2000" dirty="0"/>
          </a:p>
        </p:txBody>
      </p:sp>
      <p:cxnSp>
        <p:nvCxnSpPr>
          <p:cNvPr id="12" name="Straight Connector 11"/>
          <p:cNvCxnSpPr/>
          <p:nvPr/>
        </p:nvCxnSpPr>
        <p:spPr bwMode="auto">
          <a:xfrm flipH="1">
            <a:off x="2557608" y="2767445"/>
            <a:ext cx="168273" cy="139199"/>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Straight Connector 12"/>
          <p:cNvCxnSpPr/>
          <p:nvPr/>
        </p:nvCxnSpPr>
        <p:spPr bwMode="auto">
          <a:xfrm flipH="1">
            <a:off x="2720398" y="2690227"/>
            <a:ext cx="228600" cy="2286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TextBox 14"/>
          <p:cNvSpPr txBox="1"/>
          <p:nvPr/>
        </p:nvSpPr>
        <p:spPr>
          <a:xfrm>
            <a:off x="2466108" y="2361184"/>
            <a:ext cx="228600" cy="400110"/>
          </a:xfrm>
          <a:prstGeom prst="rect">
            <a:avLst/>
          </a:prstGeom>
          <a:noFill/>
          <a:ln>
            <a:noFill/>
          </a:ln>
        </p:spPr>
        <p:txBody>
          <a:bodyPr wrap="square" rtlCol="0">
            <a:spAutoFit/>
          </a:bodyPr>
          <a:lstStyle/>
          <a:p>
            <a:pPr>
              <a:buNone/>
            </a:pPr>
            <a:r>
              <a:rPr lang="en-US" sz="2000" dirty="0" smtClean="0"/>
              <a:t>9</a:t>
            </a:r>
            <a:endParaRPr lang="en-US" sz="2000" dirty="0"/>
          </a:p>
        </p:txBody>
      </p:sp>
      <p:sp>
        <p:nvSpPr>
          <p:cNvPr id="16" name="TextBox 15"/>
          <p:cNvSpPr txBox="1"/>
          <p:nvPr/>
        </p:nvSpPr>
        <p:spPr>
          <a:xfrm>
            <a:off x="2681292" y="2378439"/>
            <a:ext cx="228600" cy="400110"/>
          </a:xfrm>
          <a:prstGeom prst="rect">
            <a:avLst/>
          </a:prstGeom>
          <a:noFill/>
          <a:ln>
            <a:noFill/>
          </a:ln>
        </p:spPr>
        <p:txBody>
          <a:bodyPr wrap="square" rtlCol="0">
            <a:spAutoFit/>
          </a:bodyPr>
          <a:lstStyle/>
          <a:p>
            <a:pPr>
              <a:buNone/>
            </a:pPr>
            <a:r>
              <a:rPr lang="en-US" sz="2000" dirty="0" smtClean="0"/>
              <a:t>9</a:t>
            </a:r>
            <a:endParaRPr lang="en-US" sz="2000" dirty="0"/>
          </a:p>
        </p:txBody>
      </p:sp>
      <p:sp>
        <p:nvSpPr>
          <p:cNvPr id="17" name="TextBox 16"/>
          <p:cNvSpPr txBox="1"/>
          <p:nvPr/>
        </p:nvSpPr>
        <p:spPr>
          <a:xfrm>
            <a:off x="2858945" y="2623888"/>
            <a:ext cx="228600" cy="400110"/>
          </a:xfrm>
          <a:prstGeom prst="rect">
            <a:avLst/>
          </a:prstGeom>
          <a:noFill/>
          <a:ln>
            <a:noFill/>
          </a:ln>
        </p:spPr>
        <p:txBody>
          <a:bodyPr wrap="square" rtlCol="0">
            <a:spAutoFit/>
          </a:bodyPr>
          <a:lstStyle/>
          <a:p>
            <a:pPr>
              <a:buNone/>
            </a:pPr>
            <a:r>
              <a:rPr lang="en-US" sz="2000" dirty="0" smtClean="0"/>
              <a:t>1</a:t>
            </a:r>
            <a:endParaRPr lang="en-US" sz="2000" dirty="0"/>
          </a:p>
        </p:txBody>
      </p:sp>
      <p:cxnSp>
        <p:nvCxnSpPr>
          <p:cNvPr id="18" name="Straight Connector 17"/>
          <p:cNvCxnSpPr/>
          <p:nvPr/>
        </p:nvCxnSpPr>
        <p:spPr bwMode="auto">
          <a:xfrm flipH="1">
            <a:off x="4256521" y="4883401"/>
            <a:ext cx="228599" cy="215399"/>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Straight Connector 19"/>
          <p:cNvCxnSpPr/>
          <p:nvPr/>
        </p:nvCxnSpPr>
        <p:spPr bwMode="auto">
          <a:xfrm flipH="1">
            <a:off x="4618760" y="4875581"/>
            <a:ext cx="228599" cy="215399"/>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 name="Straight Connector 20"/>
          <p:cNvCxnSpPr/>
          <p:nvPr/>
        </p:nvCxnSpPr>
        <p:spPr bwMode="auto">
          <a:xfrm flipH="1">
            <a:off x="4456041" y="4867470"/>
            <a:ext cx="228599" cy="215399"/>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 name="TextBox 24"/>
          <p:cNvSpPr txBox="1"/>
          <p:nvPr/>
        </p:nvSpPr>
        <p:spPr>
          <a:xfrm>
            <a:off x="4494938" y="3699191"/>
            <a:ext cx="464702" cy="307777"/>
          </a:xfrm>
          <a:prstGeom prst="rect">
            <a:avLst/>
          </a:prstGeom>
          <a:noFill/>
          <a:ln>
            <a:noFill/>
          </a:ln>
        </p:spPr>
        <p:txBody>
          <a:bodyPr wrap="square" rtlCol="0">
            <a:spAutoFit/>
          </a:bodyPr>
          <a:lstStyle/>
          <a:p>
            <a:pPr>
              <a:buNone/>
            </a:pPr>
            <a:r>
              <a:rPr lang="en-US" sz="1400" dirty="0" smtClean="0">
                <a:solidFill>
                  <a:srgbClr val="C00000"/>
                </a:solidFill>
              </a:rPr>
              <a:t>10</a:t>
            </a:r>
            <a:endParaRPr lang="en-US" sz="1400" dirty="0">
              <a:solidFill>
                <a:srgbClr val="C00000"/>
              </a:solidFill>
            </a:endParaRPr>
          </a:p>
        </p:txBody>
      </p:sp>
      <p:sp>
        <p:nvSpPr>
          <p:cNvPr id="26" name="TextBox 25"/>
          <p:cNvSpPr txBox="1"/>
          <p:nvPr/>
        </p:nvSpPr>
        <p:spPr>
          <a:xfrm>
            <a:off x="4277591" y="3683132"/>
            <a:ext cx="419682" cy="307777"/>
          </a:xfrm>
          <a:prstGeom prst="rect">
            <a:avLst/>
          </a:prstGeom>
          <a:noFill/>
          <a:ln>
            <a:noFill/>
          </a:ln>
        </p:spPr>
        <p:txBody>
          <a:bodyPr wrap="square" rtlCol="0">
            <a:spAutoFit/>
          </a:bodyPr>
          <a:lstStyle/>
          <a:p>
            <a:pPr>
              <a:buNone/>
            </a:pPr>
            <a:r>
              <a:rPr lang="en-US" sz="1400" dirty="0" smtClean="0"/>
              <a:t>10</a:t>
            </a:r>
            <a:endParaRPr lang="en-US" sz="1400" dirty="0"/>
          </a:p>
        </p:txBody>
      </p:sp>
      <p:sp>
        <p:nvSpPr>
          <p:cNvPr id="27" name="TextBox 26"/>
          <p:cNvSpPr txBox="1"/>
          <p:nvPr/>
        </p:nvSpPr>
        <p:spPr>
          <a:xfrm>
            <a:off x="4727289" y="3699191"/>
            <a:ext cx="464702" cy="307777"/>
          </a:xfrm>
          <a:prstGeom prst="rect">
            <a:avLst/>
          </a:prstGeom>
          <a:noFill/>
          <a:ln>
            <a:noFill/>
          </a:ln>
        </p:spPr>
        <p:txBody>
          <a:bodyPr wrap="square" rtlCol="0">
            <a:spAutoFit/>
          </a:bodyPr>
          <a:lstStyle/>
          <a:p>
            <a:pPr>
              <a:buNone/>
            </a:pPr>
            <a:r>
              <a:rPr lang="en-US" sz="1400" dirty="0" smtClean="0"/>
              <a:t>10</a:t>
            </a:r>
            <a:endParaRPr lang="en-US" sz="1400" dirty="0"/>
          </a:p>
        </p:txBody>
      </p:sp>
      <p:sp>
        <p:nvSpPr>
          <p:cNvPr id="28" name="TextBox 27"/>
          <p:cNvSpPr txBox="1"/>
          <p:nvPr/>
        </p:nvSpPr>
        <p:spPr>
          <a:xfrm>
            <a:off x="2900508" y="3757088"/>
            <a:ext cx="417656" cy="523220"/>
          </a:xfrm>
          <a:prstGeom prst="rect">
            <a:avLst/>
          </a:prstGeom>
          <a:noFill/>
          <a:ln>
            <a:noFill/>
          </a:ln>
        </p:spPr>
        <p:txBody>
          <a:bodyPr wrap="square" rtlCol="0">
            <a:spAutoFit/>
          </a:bodyPr>
          <a:lstStyle/>
          <a:p>
            <a:pPr>
              <a:buNone/>
            </a:pPr>
            <a:r>
              <a:rPr lang="en-US" dirty="0"/>
              <a:t>5</a:t>
            </a:r>
          </a:p>
        </p:txBody>
      </p:sp>
      <p:sp>
        <p:nvSpPr>
          <p:cNvPr id="29" name="TextBox 28"/>
          <p:cNvSpPr txBox="1"/>
          <p:nvPr/>
        </p:nvSpPr>
        <p:spPr>
          <a:xfrm>
            <a:off x="2258143" y="3746973"/>
            <a:ext cx="417656" cy="523220"/>
          </a:xfrm>
          <a:prstGeom prst="rect">
            <a:avLst/>
          </a:prstGeom>
          <a:noFill/>
          <a:ln>
            <a:noFill/>
          </a:ln>
        </p:spPr>
        <p:txBody>
          <a:bodyPr wrap="square" rtlCol="0">
            <a:spAutoFit/>
          </a:bodyPr>
          <a:lstStyle/>
          <a:p>
            <a:pPr>
              <a:buNone/>
            </a:pPr>
            <a:r>
              <a:rPr lang="en-US" dirty="0" smtClean="0"/>
              <a:t>1</a:t>
            </a:r>
            <a:endParaRPr lang="en-US" dirty="0"/>
          </a:p>
        </p:txBody>
      </p:sp>
      <p:sp>
        <p:nvSpPr>
          <p:cNvPr id="30" name="TextBox 29"/>
          <p:cNvSpPr txBox="1"/>
          <p:nvPr/>
        </p:nvSpPr>
        <p:spPr>
          <a:xfrm>
            <a:off x="2475490" y="3748521"/>
            <a:ext cx="417656" cy="523220"/>
          </a:xfrm>
          <a:prstGeom prst="rect">
            <a:avLst/>
          </a:prstGeom>
          <a:noFill/>
          <a:ln>
            <a:noFill/>
          </a:ln>
        </p:spPr>
        <p:txBody>
          <a:bodyPr wrap="square" rtlCol="0">
            <a:spAutoFit/>
          </a:bodyPr>
          <a:lstStyle/>
          <a:p>
            <a:pPr>
              <a:buNone/>
            </a:pPr>
            <a:r>
              <a:rPr lang="en-US" dirty="0" smtClean="0"/>
              <a:t>6</a:t>
            </a:r>
            <a:endParaRPr lang="en-US" dirty="0"/>
          </a:p>
        </p:txBody>
      </p:sp>
      <p:sp>
        <p:nvSpPr>
          <p:cNvPr id="31" name="TextBox 30"/>
          <p:cNvSpPr txBox="1"/>
          <p:nvPr/>
        </p:nvSpPr>
        <p:spPr>
          <a:xfrm>
            <a:off x="2677825" y="3746973"/>
            <a:ext cx="417656" cy="523220"/>
          </a:xfrm>
          <a:prstGeom prst="rect">
            <a:avLst/>
          </a:prstGeom>
          <a:noFill/>
          <a:ln>
            <a:noFill/>
          </a:ln>
        </p:spPr>
        <p:txBody>
          <a:bodyPr wrap="square" rtlCol="0">
            <a:spAutoFit/>
          </a:bodyPr>
          <a:lstStyle/>
          <a:p>
            <a:pPr>
              <a:buNone/>
            </a:pPr>
            <a:r>
              <a:rPr lang="en-US" dirty="0" smtClean="0"/>
              <a:t>4</a:t>
            </a:r>
            <a:endParaRPr lang="en-US" dirty="0"/>
          </a:p>
        </p:txBody>
      </p:sp>
      <p:sp>
        <p:nvSpPr>
          <p:cNvPr id="32" name="TextBox 31"/>
          <p:cNvSpPr txBox="1"/>
          <p:nvPr/>
        </p:nvSpPr>
        <p:spPr>
          <a:xfrm>
            <a:off x="4554684" y="4721241"/>
            <a:ext cx="417656" cy="523220"/>
          </a:xfrm>
          <a:prstGeom prst="rect">
            <a:avLst/>
          </a:prstGeom>
          <a:noFill/>
          <a:ln>
            <a:noFill/>
          </a:ln>
        </p:spPr>
        <p:txBody>
          <a:bodyPr wrap="square" rtlCol="0">
            <a:spAutoFit/>
          </a:bodyPr>
          <a:lstStyle/>
          <a:p>
            <a:pPr>
              <a:buNone/>
            </a:pPr>
            <a:r>
              <a:rPr lang="en-US" dirty="0"/>
              <a:t>5</a:t>
            </a:r>
          </a:p>
        </p:txBody>
      </p:sp>
      <p:sp>
        <p:nvSpPr>
          <p:cNvPr id="33" name="TextBox 32"/>
          <p:cNvSpPr txBox="1"/>
          <p:nvPr/>
        </p:nvSpPr>
        <p:spPr>
          <a:xfrm>
            <a:off x="4149871" y="5077118"/>
            <a:ext cx="417656" cy="523220"/>
          </a:xfrm>
          <a:prstGeom prst="rect">
            <a:avLst/>
          </a:prstGeom>
          <a:noFill/>
          <a:ln>
            <a:noFill/>
          </a:ln>
        </p:spPr>
        <p:txBody>
          <a:bodyPr wrap="square" rtlCol="0">
            <a:spAutoFit/>
          </a:bodyPr>
          <a:lstStyle/>
          <a:p>
            <a:pPr>
              <a:buNone/>
            </a:pPr>
            <a:r>
              <a:rPr lang="en-US" dirty="0" smtClean="0"/>
              <a:t>1</a:t>
            </a:r>
            <a:endParaRPr lang="en-US" dirty="0"/>
          </a:p>
        </p:txBody>
      </p:sp>
      <p:sp>
        <p:nvSpPr>
          <p:cNvPr id="34" name="TextBox 33"/>
          <p:cNvSpPr txBox="1"/>
          <p:nvPr/>
        </p:nvSpPr>
        <p:spPr>
          <a:xfrm>
            <a:off x="4756116" y="4713727"/>
            <a:ext cx="417656" cy="523220"/>
          </a:xfrm>
          <a:prstGeom prst="rect">
            <a:avLst/>
          </a:prstGeom>
          <a:noFill/>
          <a:ln>
            <a:noFill/>
          </a:ln>
        </p:spPr>
        <p:txBody>
          <a:bodyPr wrap="square" rtlCol="0">
            <a:spAutoFit/>
          </a:bodyPr>
          <a:lstStyle/>
          <a:p>
            <a:pPr>
              <a:buNone/>
            </a:pPr>
            <a:r>
              <a:rPr lang="en-US" dirty="0" smtClean="0"/>
              <a:t>5</a:t>
            </a:r>
            <a:endParaRPr lang="en-US" dirty="0"/>
          </a:p>
        </p:txBody>
      </p:sp>
      <p:sp>
        <p:nvSpPr>
          <p:cNvPr id="35" name="TextBox 34"/>
          <p:cNvSpPr txBox="1"/>
          <p:nvPr/>
        </p:nvSpPr>
        <p:spPr>
          <a:xfrm>
            <a:off x="4327526" y="5078011"/>
            <a:ext cx="417656" cy="523220"/>
          </a:xfrm>
          <a:prstGeom prst="rect">
            <a:avLst/>
          </a:prstGeom>
          <a:noFill/>
          <a:ln>
            <a:noFill/>
          </a:ln>
        </p:spPr>
        <p:txBody>
          <a:bodyPr wrap="square" rtlCol="0">
            <a:spAutoFit/>
          </a:bodyPr>
          <a:lstStyle/>
          <a:p>
            <a:pPr>
              <a:buNone/>
            </a:pPr>
            <a:r>
              <a:rPr lang="en-US" dirty="0" smtClean="0"/>
              <a:t>6</a:t>
            </a:r>
            <a:endParaRPr lang="en-US" dirty="0"/>
          </a:p>
        </p:txBody>
      </p:sp>
      <p:sp>
        <p:nvSpPr>
          <p:cNvPr id="36" name="TextBox 35"/>
          <p:cNvSpPr txBox="1"/>
          <p:nvPr/>
        </p:nvSpPr>
        <p:spPr>
          <a:xfrm>
            <a:off x="4161993" y="4721379"/>
            <a:ext cx="417656" cy="523220"/>
          </a:xfrm>
          <a:prstGeom prst="rect">
            <a:avLst/>
          </a:prstGeom>
          <a:noFill/>
          <a:ln>
            <a:noFill/>
          </a:ln>
        </p:spPr>
        <p:txBody>
          <a:bodyPr wrap="square" rtlCol="0">
            <a:spAutoFit/>
          </a:bodyPr>
          <a:lstStyle/>
          <a:p>
            <a:pPr>
              <a:buNone/>
            </a:pPr>
            <a:r>
              <a:rPr lang="en-US" dirty="0" smtClean="0"/>
              <a:t>2</a:t>
            </a:r>
            <a:endParaRPr lang="en-US" dirty="0"/>
          </a:p>
        </p:txBody>
      </p:sp>
      <p:sp>
        <p:nvSpPr>
          <p:cNvPr id="37" name="TextBox 36"/>
          <p:cNvSpPr txBox="1"/>
          <p:nvPr/>
        </p:nvSpPr>
        <p:spPr>
          <a:xfrm>
            <a:off x="4363534" y="4729490"/>
            <a:ext cx="417656" cy="523220"/>
          </a:xfrm>
          <a:prstGeom prst="rect">
            <a:avLst/>
          </a:prstGeom>
          <a:noFill/>
          <a:ln>
            <a:noFill/>
          </a:ln>
        </p:spPr>
        <p:txBody>
          <a:bodyPr wrap="square" rtlCol="0">
            <a:spAutoFit/>
          </a:bodyPr>
          <a:lstStyle/>
          <a:p>
            <a:pPr>
              <a:buNone/>
            </a:pPr>
            <a:r>
              <a:rPr lang="en-US" dirty="0" smtClean="0"/>
              <a:t>7</a:t>
            </a:r>
            <a:endParaRPr lang="en-US" dirty="0"/>
          </a:p>
        </p:txBody>
      </p:sp>
      <p:sp>
        <p:nvSpPr>
          <p:cNvPr id="39" name="TextBox 38"/>
          <p:cNvSpPr txBox="1"/>
          <p:nvPr/>
        </p:nvSpPr>
        <p:spPr>
          <a:xfrm>
            <a:off x="4545376" y="5076225"/>
            <a:ext cx="417656" cy="523220"/>
          </a:xfrm>
          <a:prstGeom prst="rect">
            <a:avLst/>
          </a:prstGeom>
          <a:noFill/>
          <a:ln>
            <a:noFill/>
          </a:ln>
        </p:spPr>
        <p:txBody>
          <a:bodyPr wrap="square" rtlCol="0">
            <a:spAutoFit/>
          </a:bodyPr>
          <a:lstStyle/>
          <a:p>
            <a:pPr>
              <a:buNone/>
            </a:pPr>
            <a:r>
              <a:rPr lang="en-US" dirty="0" smtClean="0"/>
              <a:t>4</a:t>
            </a:r>
            <a:endParaRPr lang="en-US" dirty="0"/>
          </a:p>
        </p:txBody>
      </p:sp>
      <p:sp>
        <p:nvSpPr>
          <p:cNvPr id="40" name="TextBox 39"/>
          <p:cNvSpPr txBox="1"/>
          <p:nvPr/>
        </p:nvSpPr>
        <p:spPr>
          <a:xfrm>
            <a:off x="4756116" y="5068711"/>
            <a:ext cx="417656" cy="523220"/>
          </a:xfrm>
          <a:prstGeom prst="rect">
            <a:avLst/>
          </a:prstGeom>
          <a:noFill/>
          <a:ln>
            <a:noFill/>
          </a:ln>
        </p:spPr>
        <p:txBody>
          <a:bodyPr wrap="square" rtlCol="0">
            <a:spAutoFit/>
          </a:bodyPr>
          <a:lstStyle/>
          <a:p>
            <a:pPr>
              <a:buNone/>
            </a:pPr>
            <a:r>
              <a:rPr lang="en-US" dirty="0" smtClean="0"/>
              <a:t>5</a:t>
            </a:r>
            <a:endParaRPr lang="en-US" dirty="0"/>
          </a:p>
        </p:txBody>
      </p:sp>
      <p:sp>
        <p:nvSpPr>
          <p:cNvPr id="4" name="Title 3"/>
          <p:cNvSpPr>
            <a:spLocks noGrp="1"/>
          </p:cNvSpPr>
          <p:nvPr>
            <p:ph type="title"/>
          </p:nvPr>
        </p:nvSpPr>
        <p:spPr>
          <a:xfrm>
            <a:off x="1011965" y="759641"/>
            <a:ext cx="7370616" cy="1197364"/>
          </a:xfrm>
        </p:spPr>
        <p:txBody>
          <a:bodyPr/>
          <a:lstStyle/>
          <a:p>
            <a:r>
              <a:rPr lang="en-US" sz="3500" dirty="0">
                <a:latin typeface="Comic Sans MS" panose="030F0702030302020204" pitchFamily="66" charset="0"/>
              </a:rPr>
              <a:t>Examples of conceptual versus </a:t>
            </a:r>
            <a:r>
              <a:rPr lang="en-US" sz="3500" dirty="0" smtClean="0">
                <a:latin typeface="Comic Sans MS" panose="030F0702030302020204" pitchFamily="66" charset="0"/>
              </a:rPr>
              <a:t>process </a:t>
            </a:r>
            <a:r>
              <a:rPr lang="en-US" sz="3500" dirty="0">
                <a:latin typeface="Comic Sans MS" panose="030F0702030302020204" pitchFamily="66" charset="0"/>
              </a:rPr>
              <a:t>driven pedagogy</a:t>
            </a:r>
            <a:endParaRPr lang="en-US" sz="3500" dirty="0"/>
          </a:p>
        </p:txBody>
      </p:sp>
    </p:spTree>
    <p:extLst>
      <p:ext uri="{BB962C8B-B14F-4D97-AF65-F5344CB8AC3E}">
        <p14:creationId xmlns:p14="http://schemas.microsoft.com/office/powerpoint/2010/main" val="3967771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100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100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ppt_x"/>
                                          </p:val>
                                        </p:tav>
                                        <p:tav tm="100000">
                                          <p:val>
                                            <p:strVal val="#ppt_x"/>
                                          </p:val>
                                        </p:tav>
                                      </p:tavLst>
                                    </p:anim>
                                    <p:anim calcmode="lin" valueType="num">
                                      <p:cBhvr additive="base">
                                        <p:cTn id="12" dur="10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10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ppt_x"/>
                                          </p:val>
                                        </p:tav>
                                        <p:tav tm="100000">
                                          <p:val>
                                            <p:strVal val="#ppt_x"/>
                                          </p:val>
                                        </p:tav>
                                      </p:tavLst>
                                    </p:anim>
                                    <p:anim calcmode="lin" valueType="num">
                                      <p:cBhvr additive="base">
                                        <p:cTn id="16" dur="10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10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000" fill="hold"/>
                                        <p:tgtEl>
                                          <p:spTgt spid="11"/>
                                        </p:tgtEl>
                                        <p:attrNameLst>
                                          <p:attrName>ppt_x</p:attrName>
                                        </p:attrNameLst>
                                      </p:cBhvr>
                                      <p:tavLst>
                                        <p:tav tm="0">
                                          <p:val>
                                            <p:strVal val="#ppt_x"/>
                                          </p:val>
                                        </p:tav>
                                        <p:tav tm="100000">
                                          <p:val>
                                            <p:strVal val="#ppt_x"/>
                                          </p:val>
                                        </p:tav>
                                      </p:tavLst>
                                    </p:anim>
                                    <p:anim calcmode="lin" valueType="num">
                                      <p:cBhvr additive="base">
                                        <p:cTn id="20" dur="1000" fill="hold"/>
                                        <p:tgtEl>
                                          <p:spTgt spid="11"/>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100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1000" fill="hold"/>
                                        <p:tgtEl>
                                          <p:spTgt spid="10"/>
                                        </p:tgtEl>
                                        <p:attrNameLst>
                                          <p:attrName>ppt_x</p:attrName>
                                        </p:attrNameLst>
                                      </p:cBhvr>
                                      <p:tavLst>
                                        <p:tav tm="0">
                                          <p:val>
                                            <p:strVal val="#ppt_x"/>
                                          </p:val>
                                        </p:tav>
                                        <p:tav tm="100000">
                                          <p:val>
                                            <p:strVal val="#ppt_x"/>
                                          </p:val>
                                        </p:tav>
                                      </p:tavLst>
                                    </p:anim>
                                    <p:anim calcmode="lin" valueType="num">
                                      <p:cBhvr additive="base">
                                        <p:cTn id="24" dur="1000" fill="hold"/>
                                        <p:tgtEl>
                                          <p:spTgt spid="10"/>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100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1000" fill="hold"/>
                                        <p:tgtEl>
                                          <p:spTgt spid="12"/>
                                        </p:tgtEl>
                                        <p:attrNameLst>
                                          <p:attrName>ppt_x</p:attrName>
                                        </p:attrNameLst>
                                      </p:cBhvr>
                                      <p:tavLst>
                                        <p:tav tm="0">
                                          <p:val>
                                            <p:strVal val="#ppt_x"/>
                                          </p:val>
                                        </p:tav>
                                        <p:tav tm="100000">
                                          <p:val>
                                            <p:strVal val="#ppt_x"/>
                                          </p:val>
                                        </p:tav>
                                      </p:tavLst>
                                    </p:anim>
                                    <p:anim calcmode="lin" valueType="num">
                                      <p:cBhvr additive="base">
                                        <p:cTn id="28" dur="10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100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1000" fill="hold"/>
                                        <p:tgtEl>
                                          <p:spTgt spid="15"/>
                                        </p:tgtEl>
                                        <p:attrNameLst>
                                          <p:attrName>ppt_x</p:attrName>
                                        </p:attrNameLst>
                                      </p:cBhvr>
                                      <p:tavLst>
                                        <p:tav tm="0">
                                          <p:val>
                                            <p:strVal val="#ppt_x"/>
                                          </p:val>
                                        </p:tav>
                                        <p:tav tm="100000">
                                          <p:val>
                                            <p:strVal val="#ppt_x"/>
                                          </p:val>
                                        </p:tav>
                                      </p:tavLst>
                                    </p:anim>
                                    <p:anim calcmode="lin" valueType="num">
                                      <p:cBhvr additive="base">
                                        <p:cTn id="32" dur="1000" fill="hold"/>
                                        <p:tgtEl>
                                          <p:spTgt spid="15"/>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100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tgtEl>
                                          <p:spTgt spid="9"/>
                                        </p:tgtEl>
                                        <p:attrNameLst>
                                          <p:attrName>ppt_x</p:attrName>
                                        </p:attrNameLst>
                                      </p:cBhvr>
                                      <p:tavLst>
                                        <p:tav tm="0">
                                          <p:val>
                                            <p:strVal val="#ppt_x"/>
                                          </p:val>
                                        </p:tav>
                                        <p:tav tm="100000">
                                          <p:val>
                                            <p:strVal val="#ppt_x"/>
                                          </p:val>
                                        </p:tav>
                                      </p:tavLst>
                                    </p:anim>
                                    <p:anim calcmode="lin" valueType="num">
                                      <p:cBhvr additive="base">
                                        <p:cTn id="36" dur="1000" fill="hold"/>
                                        <p:tgtEl>
                                          <p:spTgt spid="9"/>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100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1000" fill="hold"/>
                                        <p:tgtEl>
                                          <p:spTgt spid="13"/>
                                        </p:tgtEl>
                                        <p:attrNameLst>
                                          <p:attrName>ppt_x</p:attrName>
                                        </p:attrNameLst>
                                      </p:cBhvr>
                                      <p:tavLst>
                                        <p:tav tm="0">
                                          <p:val>
                                            <p:strVal val="#ppt_x"/>
                                          </p:val>
                                        </p:tav>
                                        <p:tav tm="100000">
                                          <p:val>
                                            <p:strVal val="#ppt_x"/>
                                          </p:val>
                                        </p:tav>
                                      </p:tavLst>
                                    </p:anim>
                                    <p:anim calcmode="lin" valueType="num">
                                      <p:cBhvr additive="base">
                                        <p:cTn id="40" dur="1000" fill="hold"/>
                                        <p:tgtEl>
                                          <p:spTgt spid="13"/>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100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1000" fill="hold"/>
                                        <p:tgtEl>
                                          <p:spTgt spid="16"/>
                                        </p:tgtEl>
                                        <p:attrNameLst>
                                          <p:attrName>ppt_x</p:attrName>
                                        </p:attrNameLst>
                                      </p:cBhvr>
                                      <p:tavLst>
                                        <p:tav tm="0">
                                          <p:val>
                                            <p:strVal val="#ppt_x"/>
                                          </p:val>
                                        </p:tav>
                                        <p:tav tm="100000">
                                          <p:val>
                                            <p:strVal val="#ppt_x"/>
                                          </p:val>
                                        </p:tav>
                                      </p:tavLst>
                                    </p:anim>
                                    <p:anim calcmode="lin" valueType="num">
                                      <p:cBhvr additive="base">
                                        <p:cTn id="44" dur="1000" fill="hold"/>
                                        <p:tgtEl>
                                          <p:spTgt spid="16"/>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1000"/>
                                  </p:stCondLst>
                                  <p:childTnLst>
                                    <p:set>
                                      <p:cBhvr>
                                        <p:cTn id="46" dur="1" fill="hold">
                                          <p:stCondLst>
                                            <p:cond delay="0"/>
                                          </p:stCondLst>
                                        </p:cTn>
                                        <p:tgtEl>
                                          <p:spTgt spid="17"/>
                                        </p:tgtEl>
                                        <p:attrNameLst>
                                          <p:attrName>style.visibility</p:attrName>
                                        </p:attrNameLst>
                                      </p:cBhvr>
                                      <p:to>
                                        <p:strVal val="visible"/>
                                      </p:to>
                                    </p:set>
                                    <p:anim calcmode="lin" valueType="num">
                                      <p:cBhvr additive="base">
                                        <p:cTn id="47" dur="1000" fill="hold"/>
                                        <p:tgtEl>
                                          <p:spTgt spid="17"/>
                                        </p:tgtEl>
                                        <p:attrNameLst>
                                          <p:attrName>ppt_x</p:attrName>
                                        </p:attrNameLst>
                                      </p:cBhvr>
                                      <p:tavLst>
                                        <p:tav tm="0">
                                          <p:val>
                                            <p:strVal val="#ppt_x"/>
                                          </p:val>
                                        </p:tav>
                                        <p:tav tm="100000">
                                          <p:val>
                                            <p:strVal val="#ppt_x"/>
                                          </p:val>
                                        </p:tav>
                                      </p:tavLst>
                                    </p:anim>
                                    <p:anim calcmode="lin" valueType="num">
                                      <p:cBhvr additive="base">
                                        <p:cTn id="48" dur="10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25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1000" fill="hold"/>
                                        <p:tgtEl>
                                          <p:spTgt spid="28"/>
                                        </p:tgtEl>
                                        <p:attrNameLst>
                                          <p:attrName>ppt_x</p:attrName>
                                        </p:attrNameLst>
                                      </p:cBhvr>
                                      <p:tavLst>
                                        <p:tav tm="0">
                                          <p:val>
                                            <p:strVal val="#ppt_x"/>
                                          </p:val>
                                        </p:tav>
                                        <p:tav tm="100000">
                                          <p:val>
                                            <p:strVal val="#ppt_x"/>
                                          </p:val>
                                        </p:tav>
                                      </p:tavLst>
                                    </p:anim>
                                    <p:anim calcmode="lin" valueType="num">
                                      <p:cBhvr additive="base">
                                        <p:cTn id="54" dur="10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250"/>
                                  </p:stCondLst>
                                  <p:childTnLst>
                                    <p:set>
                                      <p:cBhvr>
                                        <p:cTn id="58" dur="1" fill="hold">
                                          <p:stCondLst>
                                            <p:cond delay="0"/>
                                          </p:stCondLst>
                                        </p:cTn>
                                        <p:tgtEl>
                                          <p:spTgt spid="31"/>
                                        </p:tgtEl>
                                        <p:attrNameLst>
                                          <p:attrName>style.visibility</p:attrName>
                                        </p:attrNameLst>
                                      </p:cBhvr>
                                      <p:to>
                                        <p:strVal val="visible"/>
                                      </p:to>
                                    </p:set>
                                    <p:anim calcmode="lin" valueType="num">
                                      <p:cBhvr additive="base">
                                        <p:cTn id="59" dur="1000" fill="hold"/>
                                        <p:tgtEl>
                                          <p:spTgt spid="31"/>
                                        </p:tgtEl>
                                        <p:attrNameLst>
                                          <p:attrName>ppt_x</p:attrName>
                                        </p:attrNameLst>
                                      </p:cBhvr>
                                      <p:tavLst>
                                        <p:tav tm="0">
                                          <p:val>
                                            <p:strVal val="#ppt_x"/>
                                          </p:val>
                                        </p:tav>
                                        <p:tav tm="100000">
                                          <p:val>
                                            <p:strVal val="#ppt_x"/>
                                          </p:val>
                                        </p:tav>
                                      </p:tavLst>
                                    </p:anim>
                                    <p:anim calcmode="lin" valueType="num">
                                      <p:cBhvr additive="base">
                                        <p:cTn id="60" dur="10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250"/>
                                  </p:stCondLst>
                                  <p:childTnLst>
                                    <p:set>
                                      <p:cBhvr>
                                        <p:cTn id="64" dur="1" fill="hold">
                                          <p:stCondLst>
                                            <p:cond delay="0"/>
                                          </p:stCondLst>
                                        </p:cTn>
                                        <p:tgtEl>
                                          <p:spTgt spid="30"/>
                                        </p:tgtEl>
                                        <p:attrNameLst>
                                          <p:attrName>style.visibility</p:attrName>
                                        </p:attrNameLst>
                                      </p:cBhvr>
                                      <p:to>
                                        <p:strVal val="visible"/>
                                      </p:to>
                                    </p:set>
                                    <p:anim calcmode="lin" valueType="num">
                                      <p:cBhvr additive="base">
                                        <p:cTn id="65" dur="1000" fill="hold"/>
                                        <p:tgtEl>
                                          <p:spTgt spid="30"/>
                                        </p:tgtEl>
                                        <p:attrNameLst>
                                          <p:attrName>ppt_x</p:attrName>
                                        </p:attrNameLst>
                                      </p:cBhvr>
                                      <p:tavLst>
                                        <p:tav tm="0">
                                          <p:val>
                                            <p:strVal val="#ppt_x"/>
                                          </p:val>
                                        </p:tav>
                                        <p:tav tm="100000">
                                          <p:val>
                                            <p:strVal val="#ppt_x"/>
                                          </p:val>
                                        </p:tav>
                                      </p:tavLst>
                                    </p:anim>
                                    <p:anim calcmode="lin" valueType="num">
                                      <p:cBhvr additive="base">
                                        <p:cTn id="66" dur="10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grpId="0" nodeType="clickEffect">
                                  <p:stCondLst>
                                    <p:cond delay="250"/>
                                  </p:stCondLst>
                                  <p:childTnLst>
                                    <p:set>
                                      <p:cBhvr>
                                        <p:cTn id="70" dur="1" fill="hold">
                                          <p:stCondLst>
                                            <p:cond delay="0"/>
                                          </p:stCondLst>
                                        </p:cTn>
                                        <p:tgtEl>
                                          <p:spTgt spid="29"/>
                                        </p:tgtEl>
                                        <p:attrNameLst>
                                          <p:attrName>style.visibility</p:attrName>
                                        </p:attrNameLst>
                                      </p:cBhvr>
                                      <p:to>
                                        <p:strVal val="visible"/>
                                      </p:to>
                                    </p:set>
                                    <p:anim calcmode="lin" valueType="num">
                                      <p:cBhvr additive="base">
                                        <p:cTn id="71" dur="1000" fill="hold"/>
                                        <p:tgtEl>
                                          <p:spTgt spid="29"/>
                                        </p:tgtEl>
                                        <p:attrNameLst>
                                          <p:attrName>ppt_x</p:attrName>
                                        </p:attrNameLst>
                                      </p:cBhvr>
                                      <p:tavLst>
                                        <p:tav tm="0">
                                          <p:val>
                                            <p:strVal val="#ppt_x"/>
                                          </p:val>
                                        </p:tav>
                                        <p:tav tm="100000">
                                          <p:val>
                                            <p:strVal val="#ppt_x"/>
                                          </p:val>
                                        </p:tav>
                                      </p:tavLst>
                                    </p:anim>
                                    <p:anim calcmode="lin" valueType="num">
                                      <p:cBhvr additive="base">
                                        <p:cTn id="72" dur="10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nodeType="clickEffect">
                                  <p:stCondLst>
                                    <p:cond delay="250"/>
                                  </p:stCondLst>
                                  <p:childTnLst>
                                    <p:set>
                                      <p:cBhvr>
                                        <p:cTn id="76" dur="1" fill="hold">
                                          <p:stCondLst>
                                            <p:cond delay="0"/>
                                          </p:stCondLst>
                                        </p:cTn>
                                        <p:tgtEl>
                                          <p:spTgt spid="3">
                                            <p:txEl>
                                              <p:pRg st="3" end="3"/>
                                            </p:txEl>
                                          </p:spTgt>
                                        </p:tgtEl>
                                        <p:attrNameLst>
                                          <p:attrName>style.visibility</p:attrName>
                                        </p:attrNameLst>
                                      </p:cBhvr>
                                      <p:to>
                                        <p:strVal val="visible"/>
                                      </p:to>
                                    </p:set>
                                    <p:anim calcmode="lin" valueType="num">
                                      <p:cBhvr additive="base">
                                        <p:cTn id="7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78" dur="1000" fill="hold"/>
                                        <p:tgtEl>
                                          <p:spTgt spid="3">
                                            <p:txEl>
                                              <p:pRg st="3" end="3"/>
                                            </p:txEl>
                                          </p:spTgt>
                                        </p:tgtEl>
                                        <p:attrNameLst>
                                          <p:attrName>ppt_y</p:attrName>
                                        </p:attrNameLst>
                                      </p:cBhvr>
                                      <p:tavLst>
                                        <p:tav tm="0">
                                          <p:val>
                                            <p:strVal val="1+#ppt_h/2"/>
                                          </p:val>
                                        </p:tav>
                                        <p:tav tm="100000">
                                          <p:val>
                                            <p:strVal val="#ppt_y"/>
                                          </p:val>
                                        </p:tav>
                                      </p:tavLst>
                                    </p:anim>
                                  </p:childTnLst>
                                </p:cTn>
                              </p:par>
                              <p:par>
                                <p:cTn id="79" presetID="2" presetClass="entr" presetSubtype="4" fill="hold" nodeType="withEffect">
                                  <p:stCondLst>
                                    <p:cond delay="250"/>
                                  </p:stCondLst>
                                  <p:childTnLst>
                                    <p:set>
                                      <p:cBhvr>
                                        <p:cTn id="80" dur="1" fill="hold">
                                          <p:stCondLst>
                                            <p:cond delay="0"/>
                                          </p:stCondLst>
                                        </p:cTn>
                                        <p:tgtEl>
                                          <p:spTgt spid="3">
                                            <p:txEl>
                                              <p:pRg st="4" end="4"/>
                                            </p:txEl>
                                          </p:spTgt>
                                        </p:tgtEl>
                                        <p:attrNameLst>
                                          <p:attrName>style.visibility</p:attrName>
                                        </p:attrNameLst>
                                      </p:cBhvr>
                                      <p:to>
                                        <p:strVal val="visible"/>
                                      </p:to>
                                    </p:set>
                                    <p:anim calcmode="lin" valueType="num">
                                      <p:cBhvr additive="base">
                                        <p:cTn id="8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82" dur="1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4" fill="hold" grpId="0" nodeType="clickEffect">
                                  <p:stCondLst>
                                    <p:cond delay="250"/>
                                  </p:stCondLst>
                                  <p:childTnLst>
                                    <p:set>
                                      <p:cBhvr>
                                        <p:cTn id="86" dur="1" fill="hold">
                                          <p:stCondLst>
                                            <p:cond delay="0"/>
                                          </p:stCondLst>
                                        </p:cTn>
                                        <p:tgtEl>
                                          <p:spTgt spid="36"/>
                                        </p:tgtEl>
                                        <p:attrNameLst>
                                          <p:attrName>style.visibility</p:attrName>
                                        </p:attrNameLst>
                                      </p:cBhvr>
                                      <p:to>
                                        <p:strVal val="visible"/>
                                      </p:to>
                                    </p:set>
                                    <p:anim calcmode="lin" valueType="num">
                                      <p:cBhvr additive="base">
                                        <p:cTn id="87" dur="1000" fill="hold"/>
                                        <p:tgtEl>
                                          <p:spTgt spid="36"/>
                                        </p:tgtEl>
                                        <p:attrNameLst>
                                          <p:attrName>ppt_x</p:attrName>
                                        </p:attrNameLst>
                                      </p:cBhvr>
                                      <p:tavLst>
                                        <p:tav tm="0">
                                          <p:val>
                                            <p:strVal val="#ppt_x"/>
                                          </p:val>
                                        </p:tav>
                                        <p:tav tm="100000">
                                          <p:val>
                                            <p:strVal val="#ppt_x"/>
                                          </p:val>
                                        </p:tav>
                                      </p:tavLst>
                                    </p:anim>
                                    <p:anim calcmode="lin" valueType="num">
                                      <p:cBhvr additive="base">
                                        <p:cTn id="88" dur="10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 presetClass="entr" presetSubtype="4" fill="hold" nodeType="clickEffect">
                                  <p:stCondLst>
                                    <p:cond delay="250"/>
                                  </p:stCondLst>
                                  <p:childTnLst>
                                    <p:set>
                                      <p:cBhvr>
                                        <p:cTn id="92" dur="1" fill="hold">
                                          <p:stCondLst>
                                            <p:cond delay="0"/>
                                          </p:stCondLst>
                                        </p:cTn>
                                        <p:tgtEl>
                                          <p:spTgt spid="18"/>
                                        </p:tgtEl>
                                        <p:attrNameLst>
                                          <p:attrName>style.visibility</p:attrName>
                                        </p:attrNameLst>
                                      </p:cBhvr>
                                      <p:to>
                                        <p:strVal val="visible"/>
                                      </p:to>
                                    </p:set>
                                    <p:anim calcmode="lin" valueType="num">
                                      <p:cBhvr additive="base">
                                        <p:cTn id="93" dur="1000" fill="hold"/>
                                        <p:tgtEl>
                                          <p:spTgt spid="18"/>
                                        </p:tgtEl>
                                        <p:attrNameLst>
                                          <p:attrName>ppt_x</p:attrName>
                                        </p:attrNameLst>
                                      </p:cBhvr>
                                      <p:tavLst>
                                        <p:tav tm="0">
                                          <p:val>
                                            <p:strVal val="#ppt_x"/>
                                          </p:val>
                                        </p:tav>
                                        <p:tav tm="100000">
                                          <p:val>
                                            <p:strVal val="#ppt_x"/>
                                          </p:val>
                                        </p:tav>
                                      </p:tavLst>
                                    </p:anim>
                                    <p:anim calcmode="lin" valueType="num">
                                      <p:cBhvr additive="base">
                                        <p:cTn id="94" dur="10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95" fill="hold">
                      <p:stCondLst>
                        <p:cond delay="indefinite"/>
                      </p:stCondLst>
                      <p:childTnLst>
                        <p:par>
                          <p:cTn id="96" fill="hold">
                            <p:stCondLst>
                              <p:cond delay="0"/>
                            </p:stCondLst>
                            <p:childTnLst>
                              <p:par>
                                <p:cTn id="97" presetID="2" presetClass="entr" presetSubtype="4" fill="hold" grpId="0" nodeType="clickEffect">
                                  <p:stCondLst>
                                    <p:cond delay="0"/>
                                  </p:stCondLst>
                                  <p:childTnLst>
                                    <p:set>
                                      <p:cBhvr>
                                        <p:cTn id="98" dur="1" fill="hold">
                                          <p:stCondLst>
                                            <p:cond delay="0"/>
                                          </p:stCondLst>
                                        </p:cTn>
                                        <p:tgtEl>
                                          <p:spTgt spid="33"/>
                                        </p:tgtEl>
                                        <p:attrNameLst>
                                          <p:attrName>style.visibility</p:attrName>
                                        </p:attrNameLst>
                                      </p:cBhvr>
                                      <p:to>
                                        <p:strVal val="visible"/>
                                      </p:to>
                                    </p:set>
                                    <p:anim calcmode="lin" valueType="num">
                                      <p:cBhvr additive="base">
                                        <p:cTn id="99" dur="1000" fill="hold"/>
                                        <p:tgtEl>
                                          <p:spTgt spid="33"/>
                                        </p:tgtEl>
                                        <p:attrNameLst>
                                          <p:attrName>ppt_x</p:attrName>
                                        </p:attrNameLst>
                                      </p:cBhvr>
                                      <p:tavLst>
                                        <p:tav tm="0">
                                          <p:val>
                                            <p:strVal val="#ppt_x"/>
                                          </p:val>
                                        </p:tav>
                                        <p:tav tm="100000">
                                          <p:val>
                                            <p:strVal val="#ppt_x"/>
                                          </p:val>
                                        </p:tav>
                                      </p:tavLst>
                                    </p:anim>
                                    <p:anim calcmode="lin" valueType="num">
                                      <p:cBhvr additive="base">
                                        <p:cTn id="100" dur="10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2" presetClass="entr" presetSubtype="4" fill="hold" grpId="0" nodeType="clickEffect">
                                  <p:stCondLst>
                                    <p:cond delay="0"/>
                                  </p:stCondLst>
                                  <p:childTnLst>
                                    <p:set>
                                      <p:cBhvr>
                                        <p:cTn id="104" dur="1" fill="hold">
                                          <p:stCondLst>
                                            <p:cond delay="0"/>
                                          </p:stCondLst>
                                        </p:cTn>
                                        <p:tgtEl>
                                          <p:spTgt spid="26"/>
                                        </p:tgtEl>
                                        <p:attrNameLst>
                                          <p:attrName>style.visibility</p:attrName>
                                        </p:attrNameLst>
                                      </p:cBhvr>
                                      <p:to>
                                        <p:strVal val="visible"/>
                                      </p:to>
                                    </p:set>
                                    <p:anim calcmode="lin" valueType="num">
                                      <p:cBhvr additive="base">
                                        <p:cTn id="105" dur="1000" fill="hold"/>
                                        <p:tgtEl>
                                          <p:spTgt spid="26"/>
                                        </p:tgtEl>
                                        <p:attrNameLst>
                                          <p:attrName>ppt_x</p:attrName>
                                        </p:attrNameLst>
                                      </p:cBhvr>
                                      <p:tavLst>
                                        <p:tav tm="0">
                                          <p:val>
                                            <p:strVal val="#ppt_x"/>
                                          </p:val>
                                        </p:tav>
                                        <p:tav tm="100000">
                                          <p:val>
                                            <p:strVal val="#ppt_x"/>
                                          </p:val>
                                        </p:tav>
                                      </p:tavLst>
                                    </p:anim>
                                    <p:anim calcmode="lin" valueType="num">
                                      <p:cBhvr additive="base">
                                        <p:cTn id="106" dur="10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107" fill="hold">
                      <p:stCondLst>
                        <p:cond delay="indefinite"/>
                      </p:stCondLst>
                      <p:childTnLst>
                        <p:par>
                          <p:cTn id="108" fill="hold">
                            <p:stCondLst>
                              <p:cond delay="0"/>
                            </p:stCondLst>
                            <p:childTnLst>
                              <p:par>
                                <p:cTn id="109" presetID="2" presetClass="entr" presetSubtype="4" fill="hold" grpId="0" nodeType="clickEffect">
                                  <p:stCondLst>
                                    <p:cond delay="0"/>
                                  </p:stCondLst>
                                  <p:childTnLst>
                                    <p:set>
                                      <p:cBhvr>
                                        <p:cTn id="110" dur="1" fill="hold">
                                          <p:stCondLst>
                                            <p:cond delay="0"/>
                                          </p:stCondLst>
                                        </p:cTn>
                                        <p:tgtEl>
                                          <p:spTgt spid="37"/>
                                        </p:tgtEl>
                                        <p:attrNameLst>
                                          <p:attrName>style.visibility</p:attrName>
                                        </p:attrNameLst>
                                      </p:cBhvr>
                                      <p:to>
                                        <p:strVal val="visible"/>
                                      </p:to>
                                    </p:set>
                                    <p:anim calcmode="lin" valueType="num">
                                      <p:cBhvr additive="base">
                                        <p:cTn id="111" dur="1000" fill="hold"/>
                                        <p:tgtEl>
                                          <p:spTgt spid="37"/>
                                        </p:tgtEl>
                                        <p:attrNameLst>
                                          <p:attrName>ppt_x</p:attrName>
                                        </p:attrNameLst>
                                      </p:cBhvr>
                                      <p:tavLst>
                                        <p:tav tm="0">
                                          <p:val>
                                            <p:strVal val="#ppt_x"/>
                                          </p:val>
                                        </p:tav>
                                        <p:tav tm="100000">
                                          <p:val>
                                            <p:strVal val="#ppt_x"/>
                                          </p:val>
                                        </p:tav>
                                      </p:tavLst>
                                    </p:anim>
                                    <p:anim calcmode="lin" valueType="num">
                                      <p:cBhvr additive="base">
                                        <p:cTn id="112" dur="10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113" fill="hold">
                      <p:stCondLst>
                        <p:cond delay="indefinite"/>
                      </p:stCondLst>
                      <p:childTnLst>
                        <p:par>
                          <p:cTn id="114" fill="hold">
                            <p:stCondLst>
                              <p:cond delay="0"/>
                            </p:stCondLst>
                            <p:childTnLst>
                              <p:par>
                                <p:cTn id="115" presetID="2" presetClass="entr" presetSubtype="4" fill="hold" nodeType="clickEffect">
                                  <p:stCondLst>
                                    <p:cond delay="0"/>
                                  </p:stCondLst>
                                  <p:childTnLst>
                                    <p:set>
                                      <p:cBhvr>
                                        <p:cTn id="116" dur="1" fill="hold">
                                          <p:stCondLst>
                                            <p:cond delay="0"/>
                                          </p:stCondLst>
                                        </p:cTn>
                                        <p:tgtEl>
                                          <p:spTgt spid="21"/>
                                        </p:tgtEl>
                                        <p:attrNameLst>
                                          <p:attrName>style.visibility</p:attrName>
                                        </p:attrNameLst>
                                      </p:cBhvr>
                                      <p:to>
                                        <p:strVal val="visible"/>
                                      </p:to>
                                    </p:set>
                                    <p:anim calcmode="lin" valueType="num">
                                      <p:cBhvr additive="base">
                                        <p:cTn id="117" dur="1000" fill="hold"/>
                                        <p:tgtEl>
                                          <p:spTgt spid="21"/>
                                        </p:tgtEl>
                                        <p:attrNameLst>
                                          <p:attrName>ppt_x</p:attrName>
                                        </p:attrNameLst>
                                      </p:cBhvr>
                                      <p:tavLst>
                                        <p:tav tm="0">
                                          <p:val>
                                            <p:strVal val="#ppt_x"/>
                                          </p:val>
                                        </p:tav>
                                        <p:tav tm="100000">
                                          <p:val>
                                            <p:strVal val="#ppt_x"/>
                                          </p:val>
                                        </p:tav>
                                      </p:tavLst>
                                    </p:anim>
                                    <p:anim calcmode="lin" valueType="num">
                                      <p:cBhvr additive="base">
                                        <p:cTn id="118" dur="10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119" fill="hold">
                      <p:stCondLst>
                        <p:cond delay="indefinite"/>
                      </p:stCondLst>
                      <p:childTnLst>
                        <p:par>
                          <p:cTn id="120" fill="hold">
                            <p:stCondLst>
                              <p:cond delay="0"/>
                            </p:stCondLst>
                            <p:childTnLst>
                              <p:par>
                                <p:cTn id="121" presetID="2" presetClass="entr" presetSubtype="4" fill="hold" grpId="0" nodeType="clickEffect">
                                  <p:stCondLst>
                                    <p:cond delay="0"/>
                                  </p:stCondLst>
                                  <p:childTnLst>
                                    <p:set>
                                      <p:cBhvr>
                                        <p:cTn id="122" dur="1" fill="hold">
                                          <p:stCondLst>
                                            <p:cond delay="0"/>
                                          </p:stCondLst>
                                        </p:cTn>
                                        <p:tgtEl>
                                          <p:spTgt spid="35"/>
                                        </p:tgtEl>
                                        <p:attrNameLst>
                                          <p:attrName>style.visibility</p:attrName>
                                        </p:attrNameLst>
                                      </p:cBhvr>
                                      <p:to>
                                        <p:strVal val="visible"/>
                                      </p:to>
                                    </p:set>
                                    <p:anim calcmode="lin" valueType="num">
                                      <p:cBhvr additive="base">
                                        <p:cTn id="123" dur="1000" fill="hold"/>
                                        <p:tgtEl>
                                          <p:spTgt spid="35"/>
                                        </p:tgtEl>
                                        <p:attrNameLst>
                                          <p:attrName>ppt_x</p:attrName>
                                        </p:attrNameLst>
                                      </p:cBhvr>
                                      <p:tavLst>
                                        <p:tav tm="0">
                                          <p:val>
                                            <p:strVal val="#ppt_x"/>
                                          </p:val>
                                        </p:tav>
                                        <p:tav tm="100000">
                                          <p:val>
                                            <p:strVal val="#ppt_x"/>
                                          </p:val>
                                        </p:tav>
                                      </p:tavLst>
                                    </p:anim>
                                    <p:anim calcmode="lin" valueType="num">
                                      <p:cBhvr additive="base">
                                        <p:cTn id="124" dur="10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125" fill="hold">
                      <p:stCondLst>
                        <p:cond delay="indefinite"/>
                      </p:stCondLst>
                      <p:childTnLst>
                        <p:par>
                          <p:cTn id="126" fill="hold">
                            <p:stCondLst>
                              <p:cond delay="0"/>
                            </p:stCondLst>
                            <p:childTnLst>
                              <p:par>
                                <p:cTn id="127" presetID="2" presetClass="entr" presetSubtype="4" fill="hold" grpId="0" nodeType="clickEffect">
                                  <p:stCondLst>
                                    <p:cond delay="0"/>
                                  </p:stCondLst>
                                  <p:childTnLst>
                                    <p:set>
                                      <p:cBhvr>
                                        <p:cTn id="128" dur="1" fill="hold">
                                          <p:stCondLst>
                                            <p:cond delay="0"/>
                                          </p:stCondLst>
                                        </p:cTn>
                                        <p:tgtEl>
                                          <p:spTgt spid="25"/>
                                        </p:tgtEl>
                                        <p:attrNameLst>
                                          <p:attrName>style.visibility</p:attrName>
                                        </p:attrNameLst>
                                      </p:cBhvr>
                                      <p:to>
                                        <p:strVal val="visible"/>
                                      </p:to>
                                    </p:set>
                                    <p:anim calcmode="lin" valueType="num">
                                      <p:cBhvr additive="base">
                                        <p:cTn id="129" dur="1000" fill="hold"/>
                                        <p:tgtEl>
                                          <p:spTgt spid="25"/>
                                        </p:tgtEl>
                                        <p:attrNameLst>
                                          <p:attrName>ppt_x</p:attrName>
                                        </p:attrNameLst>
                                      </p:cBhvr>
                                      <p:tavLst>
                                        <p:tav tm="0">
                                          <p:val>
                                            <p:strVal val="#ppt_x"/>
                                          </p:val>
                                        </p:tav>
                                        <p:tav tm="100000">
                                          <p:val>
                                            <p:strVal val="#ppt_x"/>
                                          </p:val>
                                        </p:tav>
                                      </p:tavLst>
                                    </p:anim>
                                    <p:anim calcmode="lin" valueType="num">
                                      <p:cBhvr additive="base">
                                        <p:cTn id="130" dur="10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131" fill="hold">
                      <p:stCondLst>
                        <p:cond delay="indefinite"/>
                      </p:stCondLst>
                      <p:childTnLst>
                        <p:par>
                          <p:cTn id="132" fill="hold">
                            <p:stCondLst>
                              <p:cond delay="0"/>
                            </p:stCondLst>
                            <p:childTnLst>
                              <p:par>
                                <p:cTn id="133" presetID="2" presetClass="entr" presetSubtype="4" fill="hold" grpId="0" nodeType="clickEffect">
                                  <p:stCondLst>
                                    <p:cond delay="0"/>
                                  </p:stCondLst>
                                  <p:childTnLst>
                                    <p:set>
                                      <p:cBhvr>
                                        <p:cTn id="134" dur="1" fill="hold">
                                          <p:stCondLst>
                                            <p:cond delay="0"/>
                                          </p:stCondLst>
                                        </p:cTn>
                                        <p:tgtEl>
                                          <p:spTgt spid="32"/>
                                        </p:tgtEl>
                                        <p:attrNameLst>
                                          <p:attrName>style.visibility</p:attrName>
                                        </p:attrNameLst>
                                      </p:cBhvr>
                                      <p:to>
                                        <p:strVal val="visible"/>
                                      </p:to>
                                    </p:set>
                                    <p:anim calcmode="lin" valueType="num">
                                      <p:cBhvr additive="base">
                                        <p:cTn id="135" dur="1000" fill="hold"/>
                                        <p:tgtEl>
                                          <p:spTgt spid="32"/>
                                        </p:tgtEl>
                                        <p:attrNameLst>
                                          <p:attrName>ppt_x</p:attrName>
                                        </p:attrNameLst>
                                      </p:cBhvr>
                                      <p:tavLst>
                                        <p:tav tm="0">
                                          <p:val>
                                            <p:strVal val="#ppt_x"/>
                                          </p:val>
                                        </p:tav>
                                        <p:tav tm="100000">
                                          <p:val>
                                            <p:strVal val="#ppt_x"/>
                                          </p:val>
                                        </p:tav>
                                      </p:tavLst>
                                    </p:anim>
                                    <p:anim calcmode="lin" valueType="num">
                                      <p:cBhvr additive="base">
                                        <p:cTn id="136" dur="10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137" fill="hold">
                      <p:stCondLst>
                        <p:cond delay="indefinite"/>
                      </p:stCondLst>
                      <p:childTnLst>
                        <p:par>
                          <p:cTn id="138" fill="hold">
                            <p:stCondLst>
                              <p:cond delay="0"/>
                            </p:stCondLst>
                            <p:childTnLst>
                              <p:par>
                                <p:cTn id="139" presetID="2" presetClass="entr" presetSubtype="4" fill="hold" nodeType="clickEffect">
                                  <p:stCondLst>
                                    <p:cond delay="0"/>
                                  </p:stCondLst>
                                  <p:childTnLst>
                                    <p:set>
                                      <p:cBhvr>
                                        <p:cTn id="140" dur="1" fill="hold">
                                          <p:stCondLst>
                                            <p:cond delay="0"/>
                                          </p:stCondLst>
                                        </p:cTn>
                                        <p:tgtEl>
                                          <p:spTgt spid="20"/>
                                        </p:tgtEl>
                                        <p:attrNameLst>
                                          <p:attrName>style.visibility</p:attrName>
                                        </p:attrNameLst>
                                      </p:cBhvr>
                                      <p:to>
                                        <p:strVal val="visible"/>
                                      </p:to>
                                    </p:set>
                                    <p:anim calcmode="lin" valueType="num">
                                      <p:cBhvr additive="base">
                                        <p:cTn id="141" dur="1000" fill="hold"/>
                                        <p:tgtEl>
                                          <p:spTgt spid="20"/>
                                        </p:tgtEl>
                                        <p:attrNameLst>
                                          <p:attrName>ppt_x</p:attrName>
                                        </p:attrNameLst>
                                      </p:cBhvr>
                                      <p:tavLst>
                                        <p:tav tm="0">
                                          <p:val>
                                            <p:strVal val="#ppt_x"/>
                                          </p:val>
                                        </p:tav>
                                        <p:tav tm="100000">
                                          <p:val>
                                            <p:strVal val="#ppt_x"/>
                                          </p:val>
                                        </p:tav>
                                      </p:tavLst>
                                    </p:anim>
                                    <p:anim calcmode="lin" valueType="num">
                                      <p:cBhvr additive="base">
                                        <p:cTn id="142" dur="10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43" fill="hold">
                      <p:stCondLst>
                        <p:cond delay="indefinite"/>
                      </p:stCondLst>
                      <p:childTnLst>
                        <p:par>
                          <p:cTn id="144" fill="hold">
                            <p:stCondLst>
                              <p:cond delay="0"/>
                            </p:stCondLst>
                            <p:childTnLst>
                              <p:par>
                                <p:cTn id="145" presetID="2" presetClass="entr" presetSubtype="4" fill="hold" grpId="0" nodeType="clickEffect">
                                  <p:stCondLst>
                                    <p:cond delay="0"/>
                                  </p:stCondLst>
                                  <p:childTnLst>
                                    <p:set>
                                      <p:cBhvr>
                                        <p:cTn id="146" dur="1" fill="hold">
                                          <p:stCondLst>
                                            <p:cond delay="0"/>
                                          </p:stCondLst>
                                        </p:cTn>
                                        <p:tgtEl>
                                          <p:spTgt spid="39"/>
                                        </p:tgtEl>
                                        <p:attrNameLst>
                                          <p:attrName>style.visibility</p:attrName>
                                        </p:attrNameLst>
                                      </p:cBhvr>
                                      <p:to>
                                        <p:strVal val="visible"/>
                                      </p:to>
                                    </p:set>
                                    <p:anim calcmode="lin" valueType="num">
                                      <p:cBhvr additive="base">
                                        <p:cTn id="147" dur="1000" fill="hold"/>
                                        <p:tgtEl>
                                          <p:spTgt spid="39"/>
                                        </p:tgtEl>
                                        <p:attrNameLst>
                                          <p:attrName>ppt_x</p:attrName>
                                        </p:attrNameLst>
                                      </p:cBhvr>
                                      <p:tavLst>
                                        <p:tav tm="0">
                                          <p:val>
                                            <p:strVal val="#ppt_x"/>
                                          </p:val>
                                        </p:tav>
                                        <p:tav tm="100000">
                                          <p:val>
                                            <p:strVal val="#ppt_x"/>
                                          </p:val>
                                        </p:tav>
                                      </p:tavLst>
                                    </p:anim>
                                    <p:anim calcmode="lin" valueType="num">
                                      <p:cBhvr additive="base">
                                        <p:cTn id="148" dur="1000" fill="hold"/>
                                        <p:tgtEl>
                                          <p:spTgt spid="39"/>
                                        </p:tgtEl>
                                        <p:attrNameLst>
                                          <p:attrName>ppt_y</p:attrName>
                                        </p:attrNameLst>
                                      </p:cBhvr>
                                      <p:tavLst>
                                        <p:tav tm="0">
                                          <p:val>
                                            <p:strVal val="1+#ppt_h/2"/>
                                          </p:val>
                                        </p:tav>
                                        <p:tav tm="100000">
                                          <p:val>
                                            <p:strVal val="#ppt_y"/>
                                          </p:val>
                                        </p:tav>
                                      </p:tavLst>
                                    </p:anim>
                                  </p:childTnLst>
                                </p:cTn>
                              </p:par>
                            </p:childTnLst>
                          </p:cTn>
                        </p:par>
                      </p:childTnLst>
                    </p:cTn>
                  </p:par>
                  <p:par>
                    <p:cTn id="149" fill="hold">
                      <p:stCondLst>
                        <p:cond delay="indefinite"/>
                      </p:stCondLst>
                      <p:childTnLst>
                        <p:par>
                          <p:cTn id="150" fill="hold">
                            <p:stCondLst>
                              <p:cond delay="0"/>
                            </p:stCondLst>
                            <p:childTnLst>
                              <p:par>
                                <p:cTn id="151" presetID="2" presetClass="entr" presetSubtype="4" fill="hold" grpId="0" nodeType="clickEffect">
                                  <p:stCondLst>
                                    <p:cond delay="0"/>
                                  </p:stCondLst>
                                  <p:childTnLst>
                                    <p:set>
                                      <p:cBhvr>
                                        <p:cTn id="152" dur="1" fill="hold">
                                          <p:stCondLst>
                                            <p:cond delay="0"/>
                                          </p:stCondLst>
                                        </p:cTn>
                                        <p:tgtEl>
                                          <p:spTgt spid="27"/>
                                        </p:tgtEl>
                                        <p:attrNameLst>
                                          <p:attrName>style.visibility</p:attrName>
                                        </p:attrNameLst>
                                      </p:cBhvr>
                                      <p:to>
                                        <p:strVal val="visible"/>
                                      </p:to>
                                    </p:set>
                                    <p:anim calcmode="lin" valueType="num">
                                      <p:cBhvr additive="base">
                                        <p:cTn id="153" dur="1000" fill="hold"/>
                                        <p:tgtEl>
                                          <p:spTgt spid="27"/>
                                        </p:tgtEl>
                                        <p:attrNameLst>
                                          <p:attrName>ppt_x</p:attrName>
                                        </p:attrNameLst>
                                      </p:cBhvr>
                                      <p:tavLst>
                                        <p:tav tm="0">
                                          <p:val>
                                            <p:strVal val="#ppt_x"/>
                                          </p:val>
                                        </p:tav>
                                        <p:tav tm="100000">
                                          <p:val>
                                            <p:strVal val="#ppt_x"/>
                                          </p:val>
                                        </p:tav>
                                      </p:tavLst>
                                    </p:anim>
                                    <p:anim calcmode="lin" valueType="num">
                                      <p:cBhvr additive="base">
                                        <p:cTn id="154" dur="10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155" fill="hold">
                      <p:stCondLst>
                        <p:cond delay="indefinite"/>
                      </p:stCondLst>
                      <p:childTnLst>
                        <p:par>
                          <p:cTn id="156" fill="hold">
                            <p:stCondLst>
                              <p:cond delay="0"/>
                            </p:stCondLst>
                            <p:childTnLst>
                              <p:par>
                                <p:cTn id="157" presetID="2" presetClass="entr" presetSubtype="4" fill="hold" grpId="0" nodeType="clickEffect">
                                  <p:stCondLst>
                                    <p:cond delay="0"/>
                                  </p:stCondLst>
                                  <p:childTnLst>
                                    <p:set>
                                      <p:cBhvr>
                                        <p:cTn id="158" dur="1" fill="hold">
                                          <p:stCondLst>
                                            <p:cond delay="0"/>
                                          </p:stCondLst>
                                        </p:cTn>
                                        <p:tgtEl>
                                          <p:spTgt spid="34"/>
                                        </p:tgtEl>
                                        <p:attrNameLst>
                                          <p:attrName>style.visibility</p:attrName>
                                        </p:attrNameLst>
                                      </p:cBhvr>
                                      <p:to>
                                        <p:strVal val="visible"/>
                                      </p:to>
                                    </p:set>
                                    <p:anim calcmode="lin" valueType="num">
                                      <p:cBhvr additive="base">
                                        <p:cTn id="159" dur="1000" fill="hold"/>
                                        <p:tgtEl>
                                          <p:spTgt spid="34"/>
                                        </p:tgtEl>
                                        <p:attrNameLst>
                                          <p:attrName>ppt_x</p:attrName>
                                        </p:attrNameLst>
                                      </p:cBhvr>
                                      <p:tavLst>
                                        <p:tav tm="0">
                                          <p:val>
                                            <p:strVal val="#ppt_x"/>
                                          </p:val>
                                        </p:tav>
                                        <p:tav tm="100000">
                                          <p:val>
                                            <p:strVal val="#ppt_x"/>
                                          </p:val>
                                        </p:tav>
                                      </p:tavLst>
                                    </p:anim>
                                    <p:anim calcmode="lin" valueType="num">
                                      <p:cBhvr additive="base">
                                        <p:cTn id="160" dur="10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161" fill="hold">
                      <p:stCondLst>
                        <p:cond delay="indefinite"/>
                      </p:stCondLst>
                      <p:childTnLst>
                        <p:par>
                          <p:cTn id="162" fill="hold">
                            <p:stCondLst>
                              <p:cond delay="0"/>
                            </p:stCondLst>
                            <p:childTnLst>
                              <p:par>
                                <p:cTn id="163" presetID="2" presetClass="entr" presetSubtype="4" fill="hold" grpId="0" nodeType="clickEffect">
                                  <p:stCondLst>
                                    <p:cond delay="0"/>
                                  </p:stCondLst>
                                  <p:childTnLst>
                                    <p:set>
                                      <p:cBhvr>
                                        <p:cTn id="164" dur="1" fill="hold">
                                          <p:stCondLst>
                                            <p:cond delay="0"/>
                                          </p:stCondLst>
                                        </p:cTn>
                                        <p:tgtEl>
                                          <p:spTgt spid="40"/>
                                        </p:tgtEl>
                                        <p:attrNameLst>
                                          <p:attrName>style.visibility</p:attrName>
                                        </p:attrNameLst>
                                      </p:cBhvr>
                                      <p:to>
                                        <p:strVal val="visible"/>
                                      </p:to>
                                    </p:set>
                                    <p:anim calcmode="lin" valueType="num">
                                      <p:cBhvr additive="base">
                                        <p:cTn id="165" dur="1000" fill="hold"/>
                                        <p:tgtEl>
                                          <p:spTgt spid="40"/>
                                        </p:tgtEl>
                                        <p:attrNameLst>
                                          <p:attrName>ppt_x</p:attrName>
                                        </p:attrNameLst>
                                      </p:cBhvr>
                                      <p:tavLst>
                                        <p:tav tm="0">
                                          <p:val>
                                            <p:strVal val="#ppt_x"/>
                                          </p:val>
                                        </p:tav>
                                        <p:tav tm="100000">
                                          <p:val>
                                            <p:strVal val="#ppt_x"/>
                                          </p:val>
                                        </p:tav>
                                      </p:tavLst>
                                    </p:anim>
                                    <p:anim calcmode="lin" valueType="num">
                                      <p:cBhvr additive="base">
                                        <p:cTn id="166" dur="1000" fill="hold"/>
                                        <p:tgtEl>
                                          <p:spTgt spid="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5" grpId="0"/>
      <p:bldP spid="16" grpId="0"/>
      <p:bldP spid="17" grpId="0"/>
      <p:bldP spid="25" grpId="0"/>
      <p:bldP spid="26" grpId="0"/>
      <p:bldP spid="27" grpId="0"/>
      <p:bldP spid="28" grpId="0"/>
      <p:bldP spid="29" grpId="0"/>
      <p:bldP spid="30" grpId="0"/>
      <p:bldP spid="31" grpId="0"/>
      <p:bldP spid="32" grpId="0"/>
      <p:bldP spid="33" grpId="0"/>
      <p:bldP spid="34" grpId="0"/>
      <p:bldP spid="35" grpId="0"/>
      <p:bldP spid="36" grpId="0"/>
      <p:bldP spid="37" grpId="0"/>
      <p:bldP spid="39" grpId="0"/>
      <p:bldP spid="40"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79525" y="2286000"/>
            <a:ext cx="2759075" cy="3840163"/>
          </a:xfrm>
        </p:spPr>
        <p:txBody>
          <a:bodyPr/>
          <a:lstStyle/>
          <a:p>
            <a:pPr marL="0" indent="0">
              <a:buNone/>
            </a:pPr>
            <a:r>
              <a:rPr lang="en-US" dirty="0" smtClean="0"/>
              <a:t>	</a:t>
            </a:r>
          </a:p>
          <a:p>
            <a:pPr marL="0" indent="0">
              <a:buNone/>
            </a:pPr>
            <a:r>
              <a:rPr lang="en-US" sz="2000" dirty="0"/>
              <a:t>	</a:t>
            </a:r>
            <a:r>
              <a:rPr lang="en-US" sz="2000" dirty="0" smtClean="0"/>
              <a:t>  225</a:t>
            </a:r>
          </a:p>
          <a:p>
            <a:pPr marL="0" indent="0">
              <a:buNone/>
            </a:pPr>
            <a:r>
              <a:rPr lang="en-US" sz="2000" dirty="0" smtClean="0"/>
              <a:t>	</a:t>
            </a:r>
            <a:r>
              <a:rPr lang="en-US" sz="2000" u="sng" dirty="0" smtClean="0"/>
              <a:t>×637</a:t>
            </a:r>
            <a:endParaRPr lang="en-US" sz="2000" u="sng" dirty="0"/>
          </a:p>
          <a:p>
            <a:pPr marL="0" indent="0">
              <a:buNone/>
            </a:pPr>
            <a:r>
              <a:rPr lang="en-US" sz="2000" dirty="0"/>
              <a:t>	</a:t>
            </a:r>
            <a:r>
              <a:rPr lang="en-US" sz="2000" dirty="0" smtClean="0"/>
              <a:t>15      </a:t>
            </a:r>
          </a:p>
          <a:p>
            <a:pPr marL="0" indent="0">
              <a:buNone/>
            </a:pPr>
            <a:endParaRPr lang="en-US" sz="2000" dirty="0"/>
          </a:p>
          <a:p>
            <a:pPr marL="0" indent="0">
              <a:buNone/>
            </a:pPr>
            <a:endParaRPr lang="en-US" sz="2000" dirty="0" smtClean="0"/>
          </a:p>
          <a:p>
            <a:pPr marL="0" indent="0">
              <a:buNone/>
            </a:pPr>
            <a:r>
              <a:rPr lang="en-US" sz="2000" dirty="0" smtClean="0"/>
              <a:t>       14 3 3 2 5</a:t>
            </a:r>
          </a:p>
          <a:p>
            <a:pPr marL="0" indent="0">
              <a:buNone/>
            </a:pPr>
            <a:r>
              <a:rPr lang="en-US" sz="2000" dirty="0"/>
              <a:t>	</a:t>
            </a:r>
            <a:r>
              <a:rPr lang="en-US" sz="2000" dirty="0" smtClean="0"/>
              <a:t>  </a:t>
            </a:r>
            <a:endParaRPr lang="en-US" sz="2000" dirty="0"/>
          </a:p>
        </p:txBody>
      </p:sp>
      <p:sp>
        <p:nvSpPr>
          <p:cNvPr id="38" name="TextBox 37"/>
          <p:cNvSpPr txBox="1"/>
          <p:nvPr/>
        </p:nvSpPr>
        <p:spPr>
          <a:xfrm>
            <a:off x="2663102" y="3848370"/>
            <a:ext cx="417656" cy="400110"/>
          </a:xfrm>
          <a:prstGeom prst="rect">
            <a:avLst/>
          </a:prstGeom>
          <a:noFill/>
          <a:ln>
            <a:noFill/>
          </a:ln>
        </p:spPr>
        <p:txBody>
          <a:bodyPr wrap="square" rtlCol="0">
            <a:spAutoFit/>
          </a:bodyPr>
          <a:lstStyle/>
          <a:p>
            <a:pPr>
              <a:buNone/>
            </a:pPr>
            <a:r>
              <a:rPr lang="en-US" sz="2000" dirty="0" smtClean="0"/>
              <a:t>0</a:t>
            </a:r>
            <a:endParaRPr lang="en-US" sz="2000" dirty="0"/>
          </a:p>
        </p:txBody>
      </p:sp>
      <p:sp>
        <p:nvSpPr>
          <p:cNvPr id="41" name="TextBox 40"/>
          <p:cNvSpPr txBox="1"/>
          <p:nvPr/>
        </p:nvSpPr>
        <p:spPr>
          <a:xfrm>
            <a:off x="2514600" y="2557046"/>
            <a:ext cx="417656" cy="338554"/>
          </a:xfrm>
          <a:prstGeom prst="rect">
            <a:avLst/>
          </a:prstGeom>
          <a:noFill/>
          <a:ln>
            <a:noFill/>
          </a:ln>
        </p:spPr>
        <p:txBody>
          <a:bodyPr wrap="square" rtlCol="0">
            <a:spAutoFit/>
          </a:bodyPr>
          <a:lstStyle/>
          <a:p>
            <a:pPr>
              <a:buNone/>
            </a:pPr>
            <a:r>
              <a:rPr lang="en-US" sz="1600" dirty="0" smtClean="0"/>
              <a:t>3</a:t>
            </a:r>
            <a:endParaRPr lang="en-US" sz="1600" dirty="0"/>
          </a:p>
        </p:txBody>
      </p:sp>
      <p:sp>
        <p:nvSpPr>
          <p:cNvPr id="42" name="TextBox 41"/>
          <p:cNvSpPr txBox="1"/>
          <p:nvPr/>
        </p:nvSpPr>
        <p:spPr>
          <a:xfrm>
            <a:off x="2368118" y="2557046"/>
            <a:ext cx="417656" cy="338554"/>
          </a:xfrm>
          <a:prstGeom prst="rect">
            <a:avLst/>
          </a:prstGeom>
          <a:noFill/>
          <a:ln>
            <a:noFill/>
          </a:ln>
        </p:spPr>
        <p:txBody>
          <a:bodyPr wrap="square" rtlCol="0">
            <a:spAutoFit/>
          </a:bodyPr>
          <a:lstStyle/>
          <a:p>
            <a:pPr>
              <a:buNone/>
            </a:pPr>
            <a:r>
              <a:rPr lang="en-US" sz="1600" dirty="0" smtClean="0"/>
              <a:t>1</a:t>
            </a:r>
            <a:endParaRPr lang="en-US" sz="1600" dirty="0"/>
          </a:p>
        </p:txBody>
      </p:sp>
      <p:sp>
        <p:nvSpPr>
          <p:cNvPr id="43" name="TextBox 42"/>
          <p:cNvSpPr txBox="1"/>
          <p:nvPr/>
        </p:nvSpPr>
        <p:spPr>
          <a:xfrm>
            <a:off x="2502765" y="3482669"/>
            <a:ext cx="417656" cy="400110"/>
          </a:xfrm>
          <a:prstGeom prst="rect">
            <a:avLst/>
          </a:prstGeom>
          <a:noFill/>
          <a:ln>
            <a:noFill/>
          </a:ln>
        </p:spPr>
        <p:txBody>
          <a:bodyPr wrap="square" rtlCol="0">
            <a:spAutoFit/>
          </a:bodyPr>
          <a:lstStyle/>
          <a:p>
            <a:pPr>
              <a:buNone/>
            </a:pPr>
            <a:r>
              <a:rPr lang="en-US" sz="2000" dirty="0" smtClean="0"/>
              <a:t>7</a:t>
            </a:r>
            <a:endParaRPr lang="en-US" sz="2000" dirty="0"/>
          </a:p>
        </p:txBody>
      </p:sp>
      <p:sp>
        <p:nvSpPr>
          <p:cNvPr id="44" name="TextBox 43"/>
          <p:cNvSpPr txBox="1"/>
          <p:nvPr/>
        </p:nvSpPr>
        <p:spPr>
          <a:xfrm>
            <a:off x="2663102" y="3488628"/>
            <a:ext cx="417656" cy="400110"/>
          </a:xfrm>
          <a:prstGeom prst="rect">
            <a:avLst/>
          </a:prstGeom>
          <a:noFill/>
          <a:ln>
            <a:noFill/>
          </a:ln>
        </p:spPr>
        <p:txBody>
          <a:bodyPr wrap="square" rtlCol="0">
            <a:spAutoFit/>
          </a:bodyPr>
          <a:lstStyle/>
          <a:p>
            <a:pPr>
              <a:buNone/>
            </a:pPr>
            <a:r>
              <a:rPr lang="en-US" sz="2000" dirty="0" smtClean="0"/>
              <a:t>5</a:t>
            </a:r>
            <a:endParaRPr lang="en-US" sz="2000" dirty="0"/>
          </a:p>
        </p:txBody>
      </p:sp>
      <p:sp>
        <p:nvSpPr>
          <p:cNvPr id="45" name="TextBox 44"/>
          <p:cNvSpPr txBox="1"/>
          <p:nvPr/>
        </p:nvSpPr>
        <p:spPr>
          <a:xfrm>
            <a:off x="2479964" y="3848370"/>
            <a:ext cx="417656" cy="400110"/>
          </a:xfrm>
          <a:prstGeom prst="rect">
            <a:avLst/>
          </a:prstGeom>
          <a:noFill/>
          <a:ln>
            <a:noFill/>
          </a:ln>
        </p:spPr>
        <p:txBody>
          <a:bodyPr wrap="square" rtlCol="0">
            <a:spAutoFit/>
          </a:bodyPr>
          <a:lstStyle/>
          <a:p>
            <a:pPr>
              <a:buNone/>
            </a:pPr>
            <a:r>
              <a:rPr lang="en-US" sz="2000" dirty="0" smtClean="0"/>
              <a:t>5</a:t>
            </a:r>
            <a:endParaRPr lang="en-US" sz="2000" dirty="0"/>
          </a:p>
        </p:txBody>
      </p:sp>
      <p:cxnSp>
        <p:nvCxnSpPr>
          <p:cNvPr id="5" name="Straight Connector 4"/>
          <p:cNvCxnSpPr/>
          <p:nvPr/>
        </p:nvCxnSpPr>
        <p:spPr bwMode="auto">
          <a:xfrm flipH="1">
            <a:off x="2589861" y="2606411"/>
            <a:ext cx="146482" cy="239823"/>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6" name="TextBox 45"/>
          <p:cNvSpPr txBox="1"/>
          <p:nvPr/>
        </p:nvSpPr>
        <p:spPr>
          <a:xfrm>
            <a:off x="2502765" y="2154788"/>
            <a:ext cx="417656" cy="338554"/>
          </a:xfrm>
          <a:prstGeom prst="rect">
            <a:avLst/>
          </a:prstGeom>
          <a:noFill/>
          <a:ln>
            <a:noFill/>
          </a:ln>
        </p:spPr>
        <p:txBody>
          <a:bodyPr wrap="square" rtlCol="0">
            <a:spAutoFit/>
          </a:bodyPr>
          <a:lstStyle/>
          <a:p>
            <a:pPr>
              <a:buNone/>
            </a:pPr>
            <a:r>
              <a:rPr lang="en-US" sz="1600" dirty="0" smtClean="0"/>
              <a:t>3</a:t>
            </a:r>
            <a:endParaRPr lang="en-US" sz="1600" dirty="0"/>
          </a:p>
        </p:txBody>
      </p:sp>
      <p:sp>
        <p:nvSpPr>
          <p:cNvPr id="47" name="TextBox 46"/>
          <p:cNvSpPr txBox="1"/>
          <p:nvPr/>
        </p:nvSpPr>
        <p:spPr>
          <a:xfrm>
            <a:off x="2514600" y="2339294"/>
            <a:ext cx="417656" cy="338554"/>
          </a:xfrm>
          <a:prstGeom prst="rect">
            <a:avLst/>
          </a:prstGeom>
          <a:noFill/>
          <a:ln>
            <a:noFill/>
          </a:ln>
        </p:spPr>
        <p:txBody>
          <a:bodyPr wrap="square" rtlCol="0">
            <a:spAutoFit/>
          </a:bodyPr>
          <a:lstStyle/>
          <a:p>
            <a:pPr>
              <a:buNone/>
            </a:pPr>
            <a:r>
              <a:rPr lang="en-US" sz="1600" dirty="0"/>
              <a:t>2</a:t>
            </a:r>
          </a:p>
        </p:txBody>
      </p:sp>
      <p:sp>
        <p:nvSpPr>
          <p:cNvPr id="50" name="TextBox 49"/>
          <p:cNvSpPr txBox="1"/>
          <p:nvPr/>
        </p:nvSpPr>
        <p:spPr>
          <a:xfrm>
            <a:off x="2134105" y="4131553"/>
            <a:ext cx="417656" cy="400110"/>
          </a:xfrm>
          <a:prstGeom prst="rect">
            <a:avLst/>
          </a:prstGeom>
          <a:noFill/>
          <a:ln>
            <a:noFill/>
          </a:ln>
        </p:spPr>
        <p:txBody>
          <a:bodyPr wrap="square" rtlCol="0">
            <a:spAutoFit/>
          </a:bodyPr>
          <a:lstStyle/>
          <a:p>
            <a:pPr>
              <a:buNone/>
            </a:pPr>
            <a:r>
              <a:rPr lang="en-US" sz="2000" dirty="0" smtClean="0"/>
              <a:t>5</a:t>
            </a:r>
            <a:endParaRPr lang="en-US" sz="2000" dirty="0"/>
          </a:p>
        </p:txBody>
      </p:sp>
      <p:sp>
        <p:nvSpPr>
          <p:cNvPr id="51" name="TextBox 50"/>
          <p:cNvSpPr txBox="1"/>
          <p:nvPr/>
        </p:nvSpPr>
        <p:spPr>
          <a:xfrm>
            <a:off x="2318687" y="3846000"/>
            <a:ext cx="417656" cy="400110"/>
          </a:xfrm>
          <a:prstGeom prst="rect">
            <a:avLst/>
          </a:prstGeom>
          <a:noFill/>
          <a:ln>
            <a:noFill/>
          </a:ln>
        </p:spPr>
        <p:txBody>
          <a:bodyPr wrap="square" rtlCol="0">
            <a:spAutoFit/>
          </a:bodyPr>
          <a:lstStyle/>
          <a:p>
            <a:pPr>
              <a:buNone/>
            </a:pPr>
            <a:r>
              <a:rPr lang="en-US" sz="2000" dirty="0"/>
              <a:t>7</a:t>
            </a:r>
          </a:p>
        </p:txBody>
      </p:sp>
      <p:sp>
        <p:nvSpPr>
          <p:cNvPr id="52" name="TextBox 51"/>
          <p:cNvSpPr txBox="1"/>
          <p:nvPr/>
        </p:nvSpPr>
        <p:spPr>
          <a:xfrm>
            <a:off x="2153407" y="3847834"/>
            <a:ext cx="417656" cy="400110"/>
          </a:xfrm>
          <a:prstGeom prst="rect">
            <a:avLst/>
          </a:prstGeom>
          <a:noFill/>
          <a:ln>
            <a:noFill/>
          </a:ln>
        </p:spPr>
        <p:txBody>
          <a:bodyPr wrap="square" rtlCol="0">
            <a:spAutoFit/>
          </a:bodyPr>
          <a:lstStyle/>
          <a:p>
            <a:pPr>
              <a:buNone/>
            </a:pPr>
            <a:r>
              <a:rPr lang="en-US" sz="2000" dirty="0" smtClean="0"/>
              <a:t>6</a:t>
            </a:r>
            <a:endParaRPr lang="en-US" sz="2000" dirty="0"/>
          </a:p>
        </p:txBody>
      </p:sp>
      <p:sp>
        <p:nvSpPr>
          <p:cNvPr id="53" name="TextBox 52"/>
          <p:cNvSpPr txBox="1"/>
          <p:nvPr/>
        </p:nvSpPr>
        <p:spPr>
          <a:xfrm>
            <a:off x="2494029" y="4121719"/>
            <a:ext cx="417656" cy="400110"/>
          </a:xfrm>
          <a:prstGeom prst="rect">
            <a:avLst/>
          </a:prstGeom>
          <a:noFill/>
          <a:ln>
            <a:noFill/>
          </a:ln>
        </p:spPr>
        <p:txBody>
          <a:bodyPr wrap="square" rtlCol="0">
            <a:spAutoFit/>
          </a:bodyPr>
          <a:lstStyle/>
          <a:p>
            <a:pPr>
              <a:buNone/>
            </a:pPr>
            <a:r>
              <a:rPr lang="en-US" sz="2000" dirty="0" smtClean="0"/>
              <a:t>0</a:t>
            </a:r>
            <a:endParaRPr lang="en-US" sz="2000" dirty="0"/>
          </a:p>
        </p:txBody>
      </p:sp>
      <p:sp>
        <p:nvSpPr>
          <p:cNvPr id="55" name="TextBox 54"/>
          <p:cNvSpPr txBox="1"/>
          <p:nvPr/>
        </p:nvSpPr>
        <p:spPr>
          <a:xfrm>
            <a:off x="2302572" y="4129183"/>
            <a:ext cx="417656" cy="400110"/>
          </a:xfrm>
          <a:prstGeom prst="rect">
            <a:avLst/>
          </a:prstGeom>
          <a:noFill/>
          <a:ln>
            <a:noFill/>
          </a:ln>
        </p:spPr>
        <p:txBody>
          <a:bodyPr wrap="square" rtlCol="0">
            <a:spAutoFit/>
          </a:bodyPr>
          <a:lstStyle/>
          <a:p>
            <a:pPr>
              <a:buNone/>
            </a:pPr>
            <a:r>
              <a:rPr lang="en-US" sz="2000" dirty="0" smtClean="0"/>
              <a:t>0</a:t>
            </a:r>
            <a:endParaRPr lang="en-US" sz="2000" dirty="0"/>
          </a:p>
        </p:txBody>
      </p:sp>
      <p:sp>
        <p:nvSpPr>
          <p:cNvPr id="56" name="TextBox 55"/>
          <p:cNvSpPr txBox="1"/>
          <p:nvPr/>
        </p:nvSpPr>
        <p:spPr>
          <a:xfrm>
            <a:off x="2686842" y="4122255"/>
            <a:ext cx="417656" cy="400110"/>
          </a:xfrm>
          <a:prstGeom prst="rect">
            <a:avLst/>
          </a:prstGeom>
          <a:noFill/>
          <a:ln>
            <a:noFill/>
          </a:ln>
        </p:spPr>
        <p:txBody>
          <a:bodyPr wrap="square" rtlCol="0">
            <a:spAutoFit/>
          </a:bodyPr>
          <a:lstStyle/>
          <a:p>
            <a:pPr>
              <a:buNone/>
            </a:pPr>
            <a:r>
              <a:rPr lang="en-US" sz="2000" dirty="0" smtClean="0"/>
              <a:t>0</a:t>
            </a:r>
            <a:endParaRPr lang="en-US" sz="2000" dirty="0"/>
          </a:p>
        </p:txBody>
      </p:sp>
      <p:sp>
        <p:nvSpPr>
          <p:cNvPr id="59" name="TextBox 58"/>
          <p:cNvSpPr txBox="1"/>
          <p:nvPr/>
        </p:nvSpPr>
        <p:spPr>
          <a:xfrm>
            <a:off x="1801091" y="4122256"/>
            <a:ext cx="530947" cy="400110"/>
          </a:xfrm>
          <a:prstGeom prst="rect">
            <a:avLst/>
          </a:prstGeom>
          <a:noFill/>
          <a:ln>
            <a:noFill/>
          </a:ln>
        </p:spPr>
        <p:txBody>
          <a:bodyPr wrap="square" rtlCol="0">
            <a:spAutoFit/>
          </a:bodyPr>
          <a:lstStyle/>
          <a:p>
            <a:pPr>
              <a:buNone/>
            </a:pPr>
            <a:r>
              <a:rPr lang="en-US" sz="2000" dirty="0" smtClean="0"/>
              <a:t>13</a:t>
            </a:r>
            <a:endParaRPr lang="en-US" sz="2000" dirty="0"/>
          </a:p>
        </p:txBody>
      </p:sp>
      <p:cxnSp>
        <p:nvCxnSpPr>
          <p:cNvPr id="60" name="Straight Connector 59"/>
          <p:cNvCxnSpPr/>
          <p:nvPr/>
        </p:nvCxnSpPr>
        <p:spPr bwMode="auto">
          <a:xfrm flipH="1">
            <a:off x="2613601" y="2357382"/>
            <a:ext cx="146482" cy="239823"/>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5" name="Straight Connector 64"/>
          <p:cNvCxnSpPr/>
          <p:nvPr/>
        </p:nvCxnSpPr>
        <p:spPr bwMode="auto">
          <a:xfrm>
            <a:off x="1816166" y="4509787"/>
            <a:ext cx="1205204"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9" name="TextBox 68"/>
          <p:cNvSpPr txBox="1"/>
          <p:nvPr/>
        </p:nvSpPr>
        <p:spPr>
          <a:xfrm>
            <a:off x="1614489" y="4129183"/>
            <a:ext cx="417656" cy="400110"/>
          </a:xfrm>
          <a:prstGeom prst="rect">
            <a:avLst/>
          </a:prstGeom>
          <a:noFill/>
          <a:ln>
            <a:noFill/>
          </a:ln>
        </p:spPr>
        <p:txBody>
          <a:bodyPr wrap="square" rtlCol="0">
            <a:spAutoFit/>
          </a:bodyPr>
          <a:lstStyle/>
          <a:p>
            <a:pPr>
              <a:buNone/>
            </a:pPr>
            <a:r>
              <a:rPr lang="en-US" sz="2000" dirty="0"/>
              <a:t>+</a:t>
            </a:r>
          </a:p>
        </p:txBody>
      </p:sp>
      <p:sp>
        <p:nvSpPr>
          <p:cNvPr id="70" name="Content Placeholder 2"/>
          <p:cNvSpPr txBox="1">
            <a:spLocks/>
          </p:cNvSpPr>
          <p:nvPr/>
        </p:nvSpPr>
        <p:spPr bwMode="auto">
          <a:xfrm>
            <a:off x="4256445" y="1828800"/>
            <a:ext cx="2441217"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2800" kern="1200">
                <a:solidFill>
                  <a:schemeClr val="tx1"/>
                </a:solidFill>
                <a:latin typeface="+mn-lt"/>
                <a:ea typeface="+mn-ea"/>
                <a:cs typeface="+mn-cs"/>
              </a:defRPr>
            </a:lvl1pPr>
            <a:lvl2pPr marL="742950" indent="-285750" algn="l" rtl="0" fontAlgn="base">
              <a:spcBef>
                <a:spcPct val="20000"/>
              </a:spcBef>
              <a:spcAft>
                <a:spcPct val="0"/>
              </a:spcAft>
              <a:buChar char="–"/>
              <a:defRPr sz="2400" kern="1200">
                <a:solidFill>
                  <a:schemeClr val="tx1"/>
                </a:solidFill>
                <a:latin typeface="+mn-lt"/>
                <a:ea typeface="+mn-ea"/>
                <a:cs typeface="+mn-cs"/>
              </a:defRPr>
            </a:lvl2pPr>
            <a:lvl3pPr marL="1143000" indent="-228600" algn="l" rtl="0" fontAlgn="base">
              <a:spcBef>
                <a:spcPct val="20000"/>
              </a:spcBef>
              <a:spcAft>
                <a:spcPct val="0"/>
              </a:spcAft>
              <a:buChar char="•"/>
              <a:defRPr sz="2000" kern="1200">
                <a:solidFill>
                  <a:schemeClr val="tx1"/>
                </a:solidFill>
                <a:latin typeface="+mn-lt"/>
                <a:ea typeface="+mn-ea"/>
                <a:cs typeface="+mn-cs"/>
              </a:defRPr>
            </a:lvl3pPr>
            <a:lvl4pPr marL="1600200" indent="-228600" algn="l" rtl="0" fontAlgn="base">
              <a:spcBef>
                <a:spcPct val="20000"/>
              </a:spcBef>
              <a:spcAft>
                <a:spcPct val="0"/>
              </a:spcAft>
              <a:buChar char="–"/>
              <a:defRPr kern="1200">
                <a:solidFill>
                  <a:schemeClr val="tx1"/>
                </a:solidFill>
                <a:latin typeface="+mn-lt"/>
                <a:ea typeface="+mn-ea"/>
                <a:cs typeface="+mn-cs"/>
              </a:defRPr>
            </a:lvl4pPr>
            <a:lvl5pPr marL="2057400" indent="-228600" algn="l" rtl="0" fontAlgn="base">
              <a:spcBef>
                <a:spcPct val="20000"/>
              </a:spcBef>
              <a:spcAft>
                <a:spcPct val="0"/>
              </a:spcAft>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Tx/>
              <a:buNone/>
            </a:pPr>
            <a:r>
              <a:rPr lang="en-US" dirty="0" smtClean="0"/>
              <a:t>   </a:t>
            </a:r>
            <a:r>
              <a:rPr lang="en-US" sz="2000" dirty="0" smtClean="0"/>
              <a:t>225</a:t>
            </a:r>
          </a:p>
          <a:p>
            <a:pPr marL="0" indent="0">
              <a:buFontTx/>
              <a:buNone/>
            </a:pPr>
            <a:r>
              <a:rPr lang="en-US" sz="2000" dirty="0" smtClean="0"/>
              <a:t>  </a:t>
            </a:r>
            <a:r>
              <a:rPr lang="en-US" sz="2000" u="sng" dirty="0" smtClean="0"/>
              <a:t>×</a:t>
            </a:r>
            <a:r>
              <a:rPr lang="en-US" sz="2000" u="sng" dirty="0" smtClean="0">
                <a:solidFill>
                  <a:srgbClr val="2B04BC"/>
                </a:solidFill>
              </a:rPr>
              <a:t>6</a:t>
            </a:r>
            <a:r>
              <a:rPr lang="en-US" sz="2000" u="sng" dirty="0" smtClean="0">
                <a:solidFill>
                  <a:srgbClr val="C00000"/>
                </a:solidFill>
              </a:rPr>
              <a:t>3</a:t>
            </a:r>
            <a:r>
              <a:rPr lang="en-US" sz="2000" u="sng" dirty="0" smtClean="0"/>
              <a:t>7</a:t>
            </a:r>
            <a:endParaRPr lang="en-US" sz="2000" dirty="0" smtClean="0"/>
          </a:p>
          <a:p>
            <a:pPr marL="0" indent="0">
              <a:buFontTx/>
              <a:buNone/>
            </a:pPr>
            <a:r>
              <a:rPr lang="en-US" sz="2000" dirty="0"/>
              <a:t> </a:t>
            </a:r>
            <a:r>
              <a:rPr lang="en-US" sz="2000" dirty="0" smtClean="0"/>
              <a:t>     35	5x7</a:t>
            </a:r>
          </a:p>
          <a:p>
            <a:pPr marL="0" indent="0">
              <a:buFontTx/>
              <a:buNone/>
            </a:pPr>
            <a:r>
              <a:rPr lang="en-US" sz="2000" dirty="0"/>
              <a:t> </a:t>
            </a:r>
            <a:r>
              <a:rPr lang="en-US" sz="2000" dirty="0" smtClean="0"/>
              <a:t>   140	20x7</a:t>
            </a:r>
          </a:p>
          <a:p>
            <a:pPr marL="0" indent="0">
              <a:buFontTx/>
              <a:buNone/>
            </a:pPr>
            <a:r>
              <a:rPr lang="en-US" sz="2000" dirty="0" smtClean="0"/>
              <a:t>  1400	200x7  </a:t>
            </a:r>
          </a:p>
          <a:p>
            <a:pPr marL="0" indent="0">
              <a:buNone/>
            </a:pPr>
            <a:r>
              <a:rPr lang="en-US" sz="2000" dirty="0" smtClean="0">
                <a:solidFill>
                  <a:srgbClr val="C00000"/>
                </a:solidFill>
              </a:rPr>
              <a:t>    150	5x30</a:t>
            </a:r>
          </a:p>
          <a:p>
            <a:pPr marL="0" indent="0">
              <a:buNone/>
            </a:pPr>
            <a:r>
              <a:rPr lang="en-US" sz="2000" dirty="0">
                <a:solidFill>
                  <a:srgbClr val="C00000"/>
                </a:solidFill>
              </a:rPr>
              <a:t> </a:t>
            </a:r>
            <a:r>
              <a:rPr lang="en-US" sz="2000" dirty="0" smtClean="0">
                <a:solidFill>
                  <a:srgbClr val="C00000"/>
                </a:solidFill>
              </a:rPr>
              <a:t>   600	20x30</a:t>
            </a:r>
          </a:p>
          <a:p>
            <a:pPr marL="0" indent="0">
              <a:buNone/>
            </a:pPr>
            <a:r>
              <a:rPr lang="en-US" sz="2000" dirty="0">
                <a:solidFill>
                  <a:srgbClr val="C00000"/>
                </a:solidFill>
              </a:rPr>
              <a:t> </a:t>
            </a:r>
            <a:r>
              <a:rPr lang="en-US" sz="2000" dirty="0" smtClean="0">
                <a:solidFill>
                  <a:srgbClr val="C00000"/>
                </a:solidFill>
              </a:rPr>
              <a:t>  6000	200x30</a:t>
            </a:r>
          </a:p>
          <a:p>
            <a:pPr marL="0" indent="0">
              <a:buNone/>
            </a:pPr>
            <a:r>
              <a:rPr lang="en-US" sz="2000" dirty="0" smtClean="0">
                <a:solidFill>
                  <a:srgbClr val="0070C0"/>
                </a:solidFill>
              </a:rPr>
              <a:t>   3000	5x600</a:t>
            </a:r>
          </a:p>
          <a:p>
            <a:pPr marL="0" indent="0">
              <a:buNone/>
            </a:pPr>
            <a:r>
              <a:rPr lang="en-US" sz="2000" dirty="0" smtClean="0">
                <a:solidFill>
                  <a:srgbClr val="0070C0"/>
                </a:solidFill>
              </a:rPr>
              <a:t> 12000	20x600</a:t>
            </a:r>
          </a:p>
          <a:p>
            <a:pPr marL="0" indent="0">
              <a:buNone/>
            </a:pPr>
            <a:r>
              <a:rPr lang="en-US" sz="2000" dirty="0" smtClean="0">
                <a:solidFill>
                  <a:srgbClr val="0070C0"/>
                </a:solidFill>
              </a:rPr>
              <a:t>120000	200x600</a:t>
            </a:r>
            <a:endParaRPr lang="en-US" sz="2000" dirty="0">
              <a:solidFill>
                <a:srgbClr val="0070C0"/>
              </a:solidFill>
            </a:endParaRPr>
          </a:p>
          <a:p>
            <a:pPr marL="0" indent="0">
              <a:buFontTx/>
              <a:buNone/>
            </a:pPr>
            <a:r>
              <a:rPr lang="en-US" sz="2000" dirty="0" smtClean="0"/>
              <a:t>143325</a:t>
            </a:r>
            <a:r>
              <a:rPr lang="en-US" sz="2000" dirty="0" smtClean="0">
                <a:solidFill>
                  <a:srgbClr val="C00000"/>
                </a:solidFill>
              </a:rPr>
              <a:t>    </a:t>
            </a:r>
          </a:p>
          <a:p>
            <a:pPr marL="0" indent="0">
              <a:buFontTx/>
              <a:buNone/>
            </a:pPr>
            <a:endParaRPr lang="en-US" sz="2000" dirty="0"/>
          </a:p>
        </p:txBody>
      </p:sp>
      <p:cxnSp>
        <p:nvCxnSpPr>
          <p:cNvPr id="71" name="Straight Connector 70"/>
          <p:cNvCxnSpPr/>
          <p:nvPr/>
        </p:nvCxnSpPr>
        <p:spPr bwMode="auto">
          <a:xfrm>
            <a:off x="4343400" y="6019800"/>
            <a:ext cx="8382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4" name="Straight Connector 73"/>
          <p:cNvCxnSpPr/>
          <p:nvPr/>
        </p:nvCxnSpPr>
        <p:spPr bwMode="auto">
          <a:xfrm flipV="1">
            <a:off x="5223164" y="2739736"/>
            <a:ext cx="0" cy="3203864"/>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 name="Title 3"/>
          <p:cNvSpPr>
            <a:spLocks noGrp="1"/>
          </p:cNvSpPr>
          <p:nvPr>
            <p:ph type="title"/>
          </p:nvPr>
        </p:nvSpPr>
        <p:spPr>
          <a:xfrm>
            <a:off x="990600" y="755622"/>
            <a:ext cx="7391399" cy="1142743"/>
          </a:xfrm>
        </p:spPr>
        <p:txBody>
          <a:bodyPr/>
          <a:lstStyle/>
          <a:p>
            <a:r>
              <a:rPr lang="en-US" sz="3400" dirty="0">
                <a:latin typeface="Comic Sans MS" panose="030F0702030302020204" pitchFamily="66" charset="0"/>
              </a:rPr>
              <a:t>Examples of conceptual </a:t>
            </a:r>
            <a:r>
              <a:rPr lang="en-US" sz="3400" dirty="0" smtClean="0">
                <a:latin typeface="Comic Sans MS" panose="030F0702030302020204" pitchFamily="66" charset="0"/>
              </a:rPr>
              <a:t>versus process </a:t>
            </a:r>
            <a:r>
              <a:rPr lang="en-US" sz="3400" dirty="0">
                <a:latin typeface="Comic Sans MS" panose="030F0702030302020204" pitchFamily="66" charset="0"/>
              </a:rPr>
              <a:t>driven </a:t>
            </a:r>
            <a:r>
              <a:rPr lang="en-US" sz="3400" dirty="0" smtClean="0">
                <a:latin typeface="Comic Sans MS" panose="030F0702030302020204" pitchFamily="66" charset="0"/>
              </a:rPr>
              <a:t>pedagogy</a:t>
            </a:r>
            <a:endParaRPr lang="en-US" sz="3400" dirty="0"/>
          </a:p>
        </p:txBody>
      </p:sp>
    </p:spTree>
    <p:extLst>
      <p:ext uri="{BB962C8B-B14F-4D97-AF65-F5344CB8AC3E}">
        <p14:creationId xmlns:p14="http://schemas.microsoft.com/office/powerpoint/2010/main" val="935743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cBhvr additive="base">
                                        <p:cTn id="25" dur="500" fill="hold"/>
                                        <p:tgtEl>
                                          <p:spTgt spid="44"/>
                                        </p:tgtEl>
                                        <p:attrNameLst>
                                          <p:attrName>ppt_x</p:attrName>
                                        </p:attrNameLst>
                                      </p:cBhvr>
                                      <p:tavLst>
                                        <p:tav tm="0">
                                          <p:val>
                                            <p:strVal val="#ppt_x"/>
                                          </p:val>
                                        </p:tav>
                                        <p:tav tm="100000">
                                          <p:val>
                                            <p:strVal val="#ppt_x"/>
                                          </p:val>
                                        </p:tav>
                                      </p:tavLst>
                                    </p:anim>
                                    <p:anim calcmode="lin" valueType="num">
                                      <p:cBhvr additive="base">
                                        <p:cTn id="26"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1"/>
                                        </p:tgtEl>
                                        <p:attrNameLst>
                                          <p:attrName>style.visibility</p:attrName>
                                        </p:attrNameLst>
                                      </p:cBhvr>
                                      <p:to>
                                        <p:strVal val="visible"/>
                                      </p:to>
                                    </p:set>
                                    <p:anim calcmode="lin" valueType="num">
                                      <p:cBhvr additive="base">
                                        <p:cTn id="31" dur="500" fill="hold"/>
                                        <p:tgtEl>
                                          <p:spTgt spid="41"/>
                                        </p:tgtEl>
                                        <p:attrNameLst>
                                          <p:attrName>ppt_x</p:attrName>
                                        </p:attrNameLst>
                                      </p:cBhvr>
                                      <p:tavLst>
                                        <p:tav tm="0">
                                          <p:val>
                                            <p:strVal val="#ppt_x"/>
                                          </p:val>
                                        </p:tav>
                                        <p:tav tm="100000">
                                          <p:val>
                                            <p:strVal val="#ppt_x"/>
                                          </p:val>
                                        </p:tav>
                                      </p:tavLst>
                                    </p:anim>
                                    <p:anim calcmode="lin" valueType="num">
                                      <p:cBhvr additive="base">
                                        <p:cTn id="32"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3"/>
                                        </p:tgtEl>
                                        <p:attrNameLst>
                                          <p:attrName>style.visibility</p:attrName>
                                        </p:attrNameLst>
                                      </p:cBhvr>
                                      <p:to>
                                        <p:strVal val="visible"/>
                                      </p:to>
                                    </p:set>
                                    <p:anim calcmode="lin" valueType="num">
                                      <p:cBhvr additive="base">
                                        <p:cTn id="37" dur="500" fill="hold"/>
                                        <p:tgtEl>
                                          <p:spTgt spid="43"/>
                                        </p:tgtEl>
                                        <p:attrNameLst>
                                          <p:attrName>ppt_x</p:attrName>
                                        </p:attrNameLst>
                                      </p:cBhvr>
                                      <p:tavLst>
                                        <p:tav tm="0">
                                          <p:val>
                                            <p:strVal val="#ppt_x"/>
                                          </p:val>
                                        </p:tav>
                                        <p:tav tm="100000">
                                          <p:val>
                                            <p:strVal val="#ppt_x"/>
                                          </p:val>
                                        </p:tav>
                                      </p:tavLst>
                                    </p:anim>
                                    <p:anim calcmode="lin" valueType="num">
                                      <p:cBhvr additive="base">
                                        <p:cTn id="38"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2"/>
                                        </p:tgtEl>
                                        <p:attrNameLst>
                                          <p:attrName>style.visibility</p:attrName>
                                        </p:attrNameLst>
                                      </p:cBhvr>
                                      <p:to>
                                        <p:strVal val="visible"/>
                                      </p:to>
                                    </p:set>
                                    <p:anim calcmode="lin" valueType="num">
                                      <p:cBhvr additive="base">
                                        <p:cTn id="43" dur="500" fill="hold"/>
                                        <p:tgtEl>
                                          <p:spTgt spid="42"/>
                                        </p:tgtEl>
                                        <p:attrNameLst>
                                          <p:attrName>ppt_x</p:attrName>
                                        </p:attrNameLst>
                                      </p:cBhvr>
                                      <p:tavLst>
                                        <p:tav tm="0">
                                          <p:val>
                                            <p:strVal val="#ppt_x"/>
                                          </p:val>
                                        </p:tav>
                                        <p:tav tm="100000">
                                          <p:val>
                                            <p:strVal val="#ppt_x"/>
                                          </p:val>
                                        </p:tav>
                                      </p:tavLst>
                                    </p:anim>
                                    <p:anim calcmode="lin" valueType="num">
                                      <p:cBhvr additive="base">
                                        <p:cTn id="44"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3" end="3"/>
                                            </p:txEl>
                                          </p:spTgt>
                                        </p:tgtEl>
                                        <p:attrNameLst>
                                          <p:attrName>style.visibility</p:attrName>
                                        </p:attrNameLst>
                                      </p:cBhvr>
                                      <p:to>
                                        <p:strVal val="visible"/>
                                      </p:to>
                                    </p:set>
                                    <p:anim calcmode="lin" valueType="num">
                                      <p:cBhvr additive="base">
                                        <p:cTn id="4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8"/>
                                        </p:tgtEl>
                                        <p:attrNameLst>
                                          <p:attrName>style.visibility</p:attrName>
                                        </p:attrNameLst>
                                      </p:cBhvr>
                                      <p:to>
                                        <p:strVal val="visible"/>
                                      </p:to>
                                    </p:set>
                                    <p:anim calcmode="lin" valueType="num">
                                      <p:cBhvr additive="base">
                                        <p:cTn id="55" dur="500" fill="hold"/>
                                        <p:tgtEl>
                                          <p:spTgt spid="38"/>
                                        </p:tgtEl>
                                        <p:attrNameLst>
                                          <p:attrName>ppt_x</p:attrName>
                                        </p:attrNameLst>
                                      </p:cBhvr>
                                      <p:tavLst>
                                        <p:tav tm="0">
                                          <p:val>
                                            <p:strVal val="#ppt_x"/>
                                          </p:val>
                                        </p:tav>
                                        <p:tav tm="100000">
                                          <p:val>
                                            <p:strVal val="#ppt_x"/>
                                          </p:val>
                                        </p:tav>
                                      </p:tavLst>
                                    </p:anim>
                                    <p:anim calcmode="lin" valueType="num">
                                      <p:cBhvr additive="base">
                                        <p:cTn id="56"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45"/>
                                        </p:tgtEl>
                                        <p:attrNameLst>
                                          <p:attrName>style.visibility</p:attrName>
                                        </p:attrNameLst>
                                      </p:cBhvr>
                                      <p:to>
                                        <p:strVal val="visible"/>
                                      </p:to>
                                    </p:set>
                                    <p:anim calcmode="lin" valueType="num">
                                      <p:cBhvr additive="base">
                                        <p:cTn id="61" dur="500" fill="hold"/>
                                        <p:tgtEl>
                                          <p:spTgt spid="45"/>
                                        </p:tgtEl>
                                        <p:attrNameLst>
                                          <p:attrName>ppt_x</p:attrName>
                                        </p:attrNameLst>
                                      </p:cBhvr>
                                      <p:tavLst>
                                        <p:tav tm="0">
                                          <p:val>
                                            <p:strVal val="#ppt_x"/>
                                          </p:val>
                                        </p:tav>
                                        <p:tav tm="100000">
                                          <p:val>
                                            <p:strVal val="#ppt_x"/>
                                          </p:val>
                                        </p:tav>
                                      </p:tavLst>
                                    </p:anim>
                                    <p:anim calcmode="lin" valueType="num">
                                      <p:cBhvr additive="base">
                                        <p:cTn id="62"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5"/>
                                        </p:tgtEl>
                                        <p:attrNameLst>
                                          <p:attrName>style.visibility</p:attrName>
                                        </p:attrNameLst>
                                      </p:cBhvr>
                                      <p:to>
                                        <p:strVal val="visible"/>
                                      </p:to>
                                    </p:set>
                                    <p:anim calcmode="lin" valueType="num">
                                      <p:cBhvr additive="base">
                                        <p:cTn id="67" dur="500" fill="hold"/>
                                        <p:tgtEl>
                                          <p:spTgt spid="5"/>
                                        </p:tgtEl>
                                        <p:attrNameLst>
                                          <p:attrName>ppt_x</p:attrName>
                                        </p:attrNameLst>
                                      </p:cBhvr>
                                      <p:tavLst>
                                        <p:tav tm="0">
                                          <p:val>
                                            <p:strVal val="#ppt_x"/>
                                          </p:val>
                                        </p:tav>
                                        <p:tav tm="100000">
                                          <p:val>
                                            <p:strVal val="#ppt_x"/>
                                          </p:val>
                                        </p:tav>
                                      </p:tavLst>
                                    </p:anim>
                                    <p:anim calcmode="lin" valueType="num">
                                      <p:cBhvr additive="base">
                                        <p:cTn id="6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47"/>
                                        </p:tgtEl>
                                        <p:attrNameLst>
                                          <p:attrName>style.visibility</p:attrName>
                                        </p:attrNameLst>
                                      </p:cBhvr>
                                      <p:to>
                                        <p:strVal val="visible"/>
                                      </p:to>
                                    </p:set>
                                    <p:anim calcmode="lin" valueType="num">
                                      <p:cBhvr additive="base">
                                        <p:cTn id="73" dur="500" fill="hold"/>
                                        <p:tgtEl>
                                          <p:spTgt spid="47"/>
                                        </p:tgtEl>
                                        <p:attrNameLst>
                                          <p:attrName>ppt_x</p:attrName>
                                        </p:attrNameLst>
                                      </p:cBhvr>
                                      <p:tavLst>
                                        <p:tav tm="0">
                                          <p:val>
                                            <p:strVal val="#ppt_x"/>
                                          </p:val>
                                        </p:tav>
                                        <p:tav tm="100000">
                                          <p:val>
                                            <p:strVal val="#ppt_x"/>
                                          </p:val>
                                        </p:tav>
                                      </p:tavLst>
                                    </p:anim>
                                    <p:anim calcmode="lin" valueType="num">
                                      <p:cBhvr additive="base">
                                        <p:cTn id="74"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51"/>
                                        </p:tgtEl>
                                        <p:attrNameLst>
                                          <p:attrName>style.visibility</p:attrName>
                                        </p:attrNameLst>
                                      </p:cBhvr>
                                      <p:to>
                                        <p:strVal val="visible"/>
                                      </p:to>
                                    </p:set>
                                    <p:anim calcmode="lin" valueType="num">
                                      <p:cBhvr additive="base">
                                        <p:cTn id="79" dur="500" fill="hold"/>
                                        <p:tgtEl>
                                          <p:spTgt spid="51"/>
                                        </p:tgtEl>
                                        <p:attrNameLst>
                                          <p:attrName>ppt_x</p:attrName>
                                        </p:attrNameLst>
                                      </p:cBhvr>
                                      <p:tavLst>
                                        <p:tav tm="0">
                                          <p:val>
                                            <p:strVal val="#ppt_x"/>
                                          </p:val>
                                        </p:tav>
                                        <p:tav tm="100000">
                                          <p:val>
                                            <p:strVal val="#ppt_x"/>
                                          </p:val>
                                        </p:tav>
                                      </p:tavLst>
                                    </p:anim>
                                    <p:anim calcmode="lin" valueType="num">
                                      <p:cBhvr additive="base">
                                        <p:cTn id="80"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52"/>
                                        </p:tgtEl>
                                        <p:attrNameLst>
                                          <p:attrName>style.visibility</p:attrName>
                                        </p:attrNameLst>
                                      </p:cBhvr>
                                      <p:to>
                                        <p:strVal val="visible"/>
                                      </p:to>
                                    </p:set>
                                    <p:anim calcmode="lin" valueType="num">
                                      <p:cBhvr additive="base">
                                        <p:cTn id="85" dur="500" fill="hold"/>
                                        <p:tgtEl>
                                          <p:spTgt spid="52"/>
                                        </p:tgtEl>
                                        <p:attrNameLst>
                                          <p:attrName>ppt_x</p:attrName>
                                        </p:attrNameLst>
                                      </p:cBhvr>
                                      <p:tavLst>
                                        <p:tav tm="0">
                                          <p:val>
                                            <p:strVal val="#ppt_x"/>
                                          </p:val>
                                        </p:tav>
                                        <p:tav tm="100000">
                                          <p:val>
                                            <p:strVal val="#ppt_x"/>
                                          </p:val>
                                        </p:tav>
                                      </p:tavLst>
                                    </p:anim>
                                    <p:anim calcmode="lin" valueType="num">
                                      <p:cBhvr additive="base">
                                        <p:cTn id="86"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56"/>
                                        </p:tgtEl>
                                        <p:attrNameLst>
                                          <p:attrName>style.visibility</p:attrName>
                                        </p:attrNameLst>
                                      </p:cBhvr>
                                      <p:to>
                                        <p:strVal val="visible"/>
                                      </p:to>
                                    </p:set>
                                    <p:anim calcmode="lin" valueType="num">
                                      <p:cBhvr additive="base">
                                        <p:cTn id="91" dur="500" fill="hold"/>
                                        <p:tgtEl>
                                          <p:spTgt spid="56"/>
                                        </p:tgtEl>
                                        <p:attrNameLst>
                                          <p:attrName>ppt_x</p:attrName>
                                        </p:attrNameLst>
                                      </p:cBhvr>
                                      <p:tavLst>
                                        <p:tav tm="0">
                                          <p:val>
                                            <p:strVal val="#ppt_x"/>
                                          </p:val>
                                        </p:tav>
                                        <p:tav tm="100000">
                                          <p:val>
                                            <p:strVal val="#ppt_x"/>
                                          </p:val>
                                        </p:tav>
                                      </p:tavLst>
                                    </p:anim>
                                    <p:anim calcmode="lin" valueType="num">
                                      <p:cBhvr additive="base">
                                        <p:cTn id="92"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53"/>
                                        </p:tgtEl>
                                        <p:attrNameLst>
                                          <p:attrName>style.visibility</p:attrName>
                                        </p:attrNameLst>
                                      </p:cBhvr>
                                      <p:to>
                                        <p:strVal val="visible"/>
                                      </p:to>
                                    </p:set>
                                    <p:anim calcmode="lin" valueType="num">
                                      <p:cBhvr additive="base">
                                        <p:cTn id="97" dur="500" fill="hold"/>
                                        <p:tgtEl>
                                          <p:spTgt spid="53"/>
                                        </p:tgtEl>
                                        <p:attrNameLst>
                                          <p:attrName>ppt_x</p:attrName>
                                        </p:attrNameLst>
                                      </p:cBhvr>
                                      <p:tavLst>
                                        <p:tav tm="0">
                                          <p:val>
                                            <p:strVal val="#ppt_x"/>
                                          </p:val>
                                        </p:tav>
                                        <p:tav tm="100000">
                                          <p:val>
                                            <p:strVal val="#ppt_x"/>
                                          </p:val>
                                        </p:tav>
                                      </p:tavLst>
                                    </p:anim>
                                    <p:anim calcmode="lin" valueType="num">
                                      <p:cBhvr additive="base">
                                        <p:cTn id="98"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grpId="0" nodeType="clickEffect">
                                  <p:stCondLst>
                                    <p:cond delay="0"/>
                                  </p:stCondLst>
                                  <p:childTnLst>
                                    <p:set>
                                      <p:cBhvr>
                                        <p:cTn id="102" dur="1" fill="hold">
                                          <p:stCondLst>
                                            <p:cond delay="0"/>
                                          </p:stCondLst>
                                        </p:cTn>
                                        <p:tgtEl>
                                          <p:spTgt spid="55"/>
                                        </p:tgtEl>
                                        <p:attrNameLst>
                                          <p:attrName>style.visibility</p:attrName>
                                        </p:attrNameLst>
                                      </p:cBhvr>
                                      <p:to>
                                        <p:strVal val="visible"/>
                                      </p:to>
                                    </p:set>
                                    <p:anim calcmode="lin" valueType="num">
                                      <p:cBhvr additive="base">
                                        <p:cTn id="103" dur="500" fill="hold"/>
                                        <p:tgtEl>
                                          <p:spTgt spid="55"/>
                                        </p:tgtEl>
                                        <p:attrNameLst>
                                          <p:attrName>ppt_x</p:attrName>
                                        </p:attrNameLst>
                                      </p:cBhvr>
                                      <p:tavLst>
                                        <p:tav tm="0">
                                          <p:val>
                                            <p:strVal val="#ppt_x"/>
                                          </p:val>
                                        </p:tav>
                                        <p:tav tm="100000">
                                          <p:val>
                                            <p:strVal val="#ppt_x"/>
                                          </p:val>
                                        </p:tav>
                                      </p:tavLst>
                                    </p:anim>
                                    <p:anim calcmode="lin" valueType="num">
                                      <p:cBhvr additive="base">
                                        <p:cTn id="104"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nodeType="clickEffect">
                                  <p:stCondLst>
                                    <p:cond delay="0"/>
                                  </p:stCondLst>
                                  <p:childTnLst>
                                    <p:set>
                                      <p:cBhvr>
                                        <p:cTn id="108" dur="1" fill="hold">
                                          <p:stCondLst>
                                            <p:cond delay="0"/>
                                          </p:stCondLst>
                                        </p:cTn>
                                        <p:tgtEl>
                                          <p:spTgt spid="60"/>
                                        </p:tgtEl>
                                        <p:attrNameLst>
                                          <p:attrName>style.visibility</p:attrName>
                                        </p:attrNameLst>
                                      </p:cBhvr>
                                      <p:to>
                                        <p:strVal val="visible"/>
                                      </p:to>
                                    </p:set>
                                    <p:anim calcmode="lin" valueType="num">
                                      <p:cBhvr additive="base">
                                        <p:cTn id="109" dur="500" fill="hold"/>
                                        <p:tgtEl>
                                          <p:spTgt spid="60"/>
                                        </p:tgtEl>
                                        <p:attrNameLst>
                                          <p:attrName>ppt_x</p:attrName>
                                        </p:attrNameLst>
                                      </p:cBhvr>
                                      <p:tavLst>
                                        <p:tav tm="0">
                                          <p:val>
                                            <p:strVal val="#ppt_x"/>
                                          </p:val>
                                        </p:tav>
                                        <p:tav tm="100000">
                                          <p:val>
                                            <p:strVal val="#ppt_x"/>
                                          </p:val>
                                        </p:tav>
                                      </p:tavLst>
                                    </p:anim>
                                    <p:anim calcmode="lin" valueType="num">
                                      <p:cBhvr additive="base">
                                        <p:cTn id="110" dur="500" fill="hold"/>
                                        <p:tgtEl>
                                          <p:spTgt spid="60"/>
                                        </p:tgtEl>
                                        <p:attrNameLst>
                                          <p:attrName>ppt_y</p:attrName>
                                        </p:attrNameLst>
                                      </p:cBhvr>
                                      <p:tavLst>
                                        <p:tav tm="0">
                                          <p:val>
                                            <p:strVal val="1+#ppt_h/2"/>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4" fill="hold" grpId="0" nodeType="clickEffect">
                                  <p:stCondLst>
                                    <p:cond delay="0"/>
                                  </p:stCondLst>
                                  <p:childTnLst>
                                    <p:set>
                                      <p:cBhvr>
                                        <p:cTn id="114" dur="1" fill="hold">
                                          <p:stCondLst>
                                            <p:cond delay="0"/>
                                          </p:stCondLst>
                                        </p:cTn>
                                        <p:tgtEl>
                                          <p:spTgt spid="46"/>
                                        </p:tgtEl>
                                        <p:attrNameLst>
                                          <p:attrName>style.visibility</p:attrName>
                                        </p:attrNameLst>
                                      </p:cBhvr>
                                      <p:to>
                                        <p:strVal val="visible"/>
                                      </p:to>
                                    </p:set>
                                    <p:anim calcmode="lin" valueType="num">
                                      <p:cBhvr additive="base">
                                        <p:cTn id="115" dur="500" fill="hold"/>
                                        <p:tgtEl>
                                          <p:spTgt spid="46"/>
                                        </p:tgtEl>
                                        <p:attrNameLst>
                                          <p:attrName>ppt_x</p:attrName>
                                        </p:attrNameLst>
                                      </p:cBhvr>
                                      <p:tavLst>
                                        <p:tav tm="0">
                                          <p:val>
                                            <p:strVal val="#ppt_x"/>
                                          </p:val>
                                        </p:tav>
                                        <p:tav tm="100000">
                                          <p:val>
                                            <p:strVal val="#ppt_x"/>
                                          </p:val>
                                        </p:tav>
                                      </p:tavLst>
                                    </p:anim>
                                    <p:anim calcmode="lin" valueType="num">
                                      <p:cBhvr additive="base">
                                        <p:cTn id="116"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4" fill="hold" grpId="0" nodeType="clickEffect">
                                  <p:stCondLst>
                                    <p:cond delay="0"/>
                                  </p:stCondLst>
                                  <p:childTnLst>
                                    <p:set>
                                      <p:cBhvr>
                                        <p:cTn id="120" dur="1" fill="hold">
                                          <p:stCondLst>
                                            <p:cond delay="0"/>
                                          </p:stCondLst>
                                        </p:cTn>
                                        <p:tgtEl>
                                          <p:spTgt spid="50"/>
                                        </p:tgtEl>
                                        <p:attrNameLst>
                                          <p:attrName>style.visibility</p:attrName>
                                        </p:attrNameLst>
                                      </p:cBhvr>
                                      <p:to>
                                        <p:strVal val="visible"/>
                                      </p:to>
                                    </p:set>
                                    <p:anim calcmode="lin" valueType="num">
                                      <p:cBhvr additive="base">
                                        <p:cTn id="121" dur="500" fill="hold"/>
                                        <p:tgtEl>
                                          <p:spTgt spid="50"/>
                                        </p:tgtEl>
                                        <p:attrNameLst>
                                          <p:attrName>ppt_x</p:attrName>
                                        </p:attrNameLst>
                                      </p:cBhvr>
                                      <p:tavLst>
                                        <p:tav tm="0">
                                          <p:val>
                                            <p:strVal val="#ppt_x"/>
                                          </p:val>
                                        </p:tav>
                                        <p:tav tm="100000">
                                          <p:val>
                                            <p:strVal val="#ppt_x"/>
                                          </p:val>
                                        </p:tav>
                                      </p:tavLst>
                                    </p:anim>
                                    <p:anim calcmode="lin" valueType="num">
                                      <p:cBhvr additive="base">
                                        <p:cTn id="122"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2" presetClass="entr" presetSubtype="4" fill="hold" grpId="0" nodeType="clickEffect">
                                  <p:stCondLst>
                                    <p:cond delay="0"/>
                                  </p:stCondLst>
                                  <p:childTnLst>
                                    <p:set>
                                      <p:cBhvr>
                                        <p:cTn id="126" dur="1" fill="hold">
                                          <p:stCondLst>
                                            <p:cond delay="0"/>
                                          </p:stCondLst>
                                        </p:cTn>
                                        <p:tgtEl>
                                          <p:spTgt spid="59"/>
                                        </p:tgtEl>
                                        <p:attrNameLst>
                                          <p:attrName>style.visibility</p:attrName>
                                        </p:attrNameLst>
                                      </p:cBhvr>
                                      <p:to>
                                        <p:strVal val="visible"/>
                                      </p:to>
                                    </p:set>
                                    <p:anim calcmode="lin" valueType="num">
                                      <p:cBhvr additive="base">
                                        <p:cTn id="127" dur="500" fill="hold"/>
                                        <p:tgtEl>
                                          <p:spTgt spid="59"/>
                                        </p:tgtEl>
                                        <p:attrNameLst>
                                          <p:attrName>ppt_x</p:attrName>
                                        </p:attrNameLst>
                                      </p:cBhvr>
                                      <p:tavLst>
                                        <p:tav tm="0">
                                          <p:val>
                                            <p:strVal val="#ppt_x"/>
                                          </p:val>
                                        </p:tav>
                                        <p:tav tm="100000">
                                          <p:val>
                                            <p:strVal val="#ppt_x"/>
                                          </p:val>
                                        </p:tav>
                                      </p:tavLst>
                                    </p:anim>
                                    <p:anim calcmode="lin" valueType="num">
                                      <p:cBhvr additive="base">
                                        <p:cTn id="128" dur="500" fill="hold"/>
                                        <p:tgtEl>
                                          <p:spTgt spid="59"/>
                                        </p:tgtEl>
                                        <p:attrNameLst>
                                          <p:attrName>ppt_y</p:attrName>
                                        </p:attrNameLst>
                                      </p:cBhvr>
                                      <p:tavLst>
                                        <p:tav tm="0">
                                          <p:val>
                                            <p:strVal val="1+#ppt_h/2"/>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2" presetClass="entr" presetSubtype="4" fill="hold" nodeType="clickEffect">
                                  <p:stCondLst>
                                    <p:cond delay="0"/>
                                  </p:stCondLst>
                                  <p:childTnLst>
                                    <p:set>
                                      <p:cBhvr>
                                        <p:cTn id="132" dur="1" fill="hold">
                                          <p:stCondLst>
                                            <p:cond delay="0"/>
                                          </p:stCondLst>
                                        </p:cTn>
                                        <p:tgtEl>
                                          <p:spTgt spid="65"/>
                                        </p:tgtEl>
                                        <p:attrNameLst>
                                          <p:attrName>style.visibility</p:attrName>
                                        </p:attrNameLst>
                                      </p:cBhvr>
                                      <p:to>
                                        <p:strVal val="visible"/>
                                      </p:to>
                                    </p:set>
                                    <p:anim calcmode="lin" valueType="num">
                                      <p:cBhvr additive="base">
                                        <p:cTn id="133" dur="500" fill="hold"/>
                                        <p:tgtEl>
                                          <p:spTgt spid="65"/>
                                        </p:tgtEl>
                                        <p:attrNameLst>
                                          <p:attrName>ppt_x</p:attrName>
                                        </p:attrNameLst>
                                      </p:cBhvr>
                                      <p:tavLst>
                                        <p:tav tm="0">
                                          <p:val>
                                            <p:strVal val="#ppt_x"/>
                                          </p:val>
                                        </p:tav>
                                        <p:tav tm="100000">
                                          <p:val>
                                            <p:strVal val="#ppt_x"/>
                                          </p:val>
                                        </p:tav>
                                      </p:tavLst>
                                    </p:anim>
                                    <p:anim calcmode="lin" valueType="num">
                                      <p:cBhvr additive="base">
                                        <p:cTn id="134" dur="500" fill="hold"/>
                                        <p:tgtEl>
                                          <p:spTgt spid="65"/>
                                        </p:tgtEl>
                                        <p:attrNameLst>
                                          <p:attrName>ppt_y</p:attrName>
                                        </p:attrNameLst>
                                      </p:cBhvr>
                                      <p:tavLst>
                                        <p:tav tm="0">
                                          <p:val>
                                            <p:strVal val="1+#ppt_h/2"/>
                                          </p:val>
                                        </p:tav>
                                        <p:tav tm="100000">
                                          <p:val>
                                            <p:strVal val="#ppt_y"/>
                                          </p:val>
                                        </p:tav>
                                      </p:tavLst>
                                    </p:anim>
                                  </p:childTnLst>
                                </p:cTn>
                              </p:par>
                            </p:childTnLst>
                          </p:cTn>
                        </p:par>
                      </p:childTnLst>
                    </p:cTn>
                  </p:par>
                  <p:par>
                    <p:cTn id="135" fill="hold">
                      <p:stCondLst>
                        <p:cond delay="indefinite"/>
                      </p:stCondLst>
                      <p:childTnLst>
                        <p:par>
                          <p:cTn id="136" fill="hold">
                            <p:stCondLst>
                              <p:cond delay="0"/>
                            </p:stCondLst>
                            <p:childTnLst>
                              <p:par>
                                <p:cTn id="137" presetID="2" presetClass="entr" presetSubtype="4" fill="hold" grpId="0" nodeType="clickEffect">
                                  <p:stCondLst>
                                    <p:cond delay="0"/>
                                  </p:stCondLst>
                                  <p:childTnLst>
                                    <p:set>
                                      <p:cBhvr>
                                        <p:cTn id="138" dur="1" fill="hold">
                                          <p:stCondLst>
                                            <p:cond delay="0"/>
                                          </p:stCondLst>
                                        </p:cTn>
                                        <p:tgtEl>
                                          <p:spTgt spid="69"/>
                                        </p:tgtEl>
                                        <p:attrNameLst>
                                          <p:attrName>style.visibility</p:attrName>
                                        </p:attrNameLst>
                                      </p:cBhvr>
                                      <p:to>
                                        <p:strVal val="visible"/>
                                      </p:to>
                                    </p:set>
                                    <p:anim calcmode="lin" valueType="num">
                                      <p:cBhvr additive="base">
                                        <p:cTn id="139" dur="500" fill="hold"/>
                                        <p:tgtEl>
                                          <p:spTgt spid="69"/>
                                        </p:tgtEl>
                                        <p:attrNameLst>
                                          <p:attrName>ppt_x</p:attrName>
                                        </p:attrNameLst>
                                      </p:cBhvr>
                                      <p:tavLst>
                                        <p:tav tm="0">
                                          <p:val>
                                            <p:strVal val="#ppt_x"/>
                                          </p:val>
                                        </p:tav>
                                        <p:tav tm="100000">
                                          <p:val>
                                            <p:strVal val="#ppt_x"/>
                                          </p:val>
                                        </p:tav>
                                      </p:tavLst>
                                    </p:anim>
                                    <p:anim calcmode="lin" valueType="num">
                                      <p:cBhvr additive="base">
                                        <p:cTn id="140" dur="500" fill="hold"/>
                                        <p:tgtEl>
                                          <p:spTgt spid="69"/>
                                        </p:tgtEl>
                                        <p:attrNameLst>
                                          <p:attrName>ppt_y</p:attrName>
                                        </p:attrNameLst>
                                      </p:cBhvr>
                                      <p:tavLst>
                                        <p:tav tm="0">
                                          <p:val>
                                            <p:strVal val="1+#ppt_h/2"/>
                                          </p:val>
                                        </p:tav>
                                        <p:tav tm="100000">
                                          <p:val>
                                            <p:strVal val="#ppt_y"/>
                                          </p:val>
                                        </p:tav>
                                      </p:tavLst>
                                    </p:anim>
                                  </p:childTnLst>
                                </p:cTn>
                              </p:par>
                            </p:childTnLst>
                          </p:cTn>
                        </p:par>
                      </p:childTnLst>
                    </p:cTn>
                  </p:par>
                  <p:par>
                    <p:cTn id="141" fill="hold">
                      <p:stCondLst>
                        <p:cond delay="indefinite"/>
                      </p:stCondLst>
                      <p:childTnLst>
                        <p:par>
                          <p:cTn id="142" fill="hold">
                            <p:stCondLst>
                              <p:cond delay="0"/>
                            </p:stCondLst>
                            <p:childTnLst>
                              <p:par>
                                <p:cTn id="143" presetID="2" presetClass="entr" presetSubtype="4" fill="hold" grpId="0" nodeType="clickEffect">
                                  <p:stCondLst>
                                    <p:cond delay="0"/>
                                  </p:stCondLst>
                                  <p:childTnLst>
                                    <p:set>
                                      <p:cBhvr>
                                        <p:cTn id="144" dur="1" fill="hold">
                                          <p:stCondLst>
                                            <p:cond delay="0"/>
                                          </p:stCondLst>
                                        </p:cTn>
                                        <p:tgtEl>
                                          <p:spTgt spid="3">
                                            <p:txEl>
                                              <p:pRg st="6" end="6"/>
                                            </p:txEl>
                                          </p:spTgt>
                                        </p:tgtEl>
                                        <p:attrNameLst>
                                          <p:attrName>style.visibility</p:attrName>
                                        </p:attrNameLst>
                                      </p:cBhvr>
                                      <p:to>
                                        <p:strVal val="visible"/>
                                      </p:to>
                                    </p:set>
                                    <p:anim calcmode="lin" valueType="num">
                                      <p:cBhvr additive="base">
                                        <p:cTn id="14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14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147" fill="hold">
                      <p:stCondLst>
                        <p:cond delay="indefinite"/>
                      </p:stCondLst>
                      <p:childTnLst>
                        <p:par>
                          <p:cTn id="148" fill="hold">
                            <p:stCondLst>
                              <p:cond delay="0"/>
                            </p:stCondLst>
                            <p:childTnLst>
                              <p:par>
                                <p:cTn id="149" presetID="2" presetClass="entr" presetSubtype="4" fill="hold" nodeType="clickEffect">
                                  <p:stCondLst>
                                    <p:cond delay="0"/>
                                  </p:stCondLst>
                                  <p:childTnLst>
                                    <p:set>
                                      <p:cBhvr>
                                        <p:cTn id="150" dur="1" fill="hold">
                                          <p:stCondLst>
                                            <p:cond delay="0"/>
                                          </p:stCondLst>
                                        </p:cTn>
                                        <p:tgtEl>
                                          <p:spTgt spid="70">
                                            <p:txEl>
                                              <p:pRg st="0" end="0"/>
                                            </p:txEl>
                                          </p:spTgt>
                                        </p:tgtEl>
                                        <p:attrNameLst>
                                          <p:attrName>style.visibility</p:attrName>
                                        </p:attrNameLst>
                                      </p:cBhvr>
                                      <p:to>
                                        <p:strVal val="visible"/>
                                      </p:to>
                                    </p:set>
                                    <p:anim calcmode="lin" valueType="num">
                                      <p:cBhvr additive="base">
                                        <p:cTn id="151" dur="500" fill="hold"/>
                                        <p:tgtEl>
                                          <p:spTgt spid="70">
                                            <p:txEl>
                                              <p:pRg st="0" end="0"/>
                                            </p:txEl>
                                          </p:spTgt>
                                        </p:tgtEl>
                                        <p:attrNameLst>
                                          <p:attrName>ppt_x</p:attrName>
                                        </p:attrNameLst>
                                      </p:cBhvr>
                                      <p:tavLst>
                                        <p:tav tm="0">
                                          <p:val>
                                            <p:strVal val="#ppt_x"/>
                                          </p:val>
                                        </p:tav>
                                        <p:tav tm="100000">
                                          <p:val>
                                            <p:strVal val="#ppt_x"/>
                                          </p:val>
                                        </p:tav>
                                      </p:tavLst>
                                    </p:anim>
                                    <p:anim calcmode="lin" valueType="num">
                                      <p:cBhvr additive="base">
                                        <p:cTn id="152" dur="500" fill="hold"/>
                                        <p:tgtEl>
                                          <p:spTgt spid="7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3" fill="hold">
                      <p:stCondLst>
                        <p:cond delay="indefinite"/>
                      </p:stCondLst>
                      <p:childTnLst>
                        <p:par>
                          <p:cTn id="154" fill="hold">
                            <p:stCondLst>
                              <p:cond delay="0"/>
                            </p:stCondLst>
                            <p:childTnLst>
                              <p:par>
                                <p:cTn id="155" presetID="2" presetClass="entr" presetSubtype="4" fill="hold" nodeType="clickEffect">
                                  <p:stCondLst>
                                    <p:cond delay="0"/>
                                  </p:stCondLst>
                                  <p:childTnLst>
                                    <p:set>
                                      <p:cBhvr>
                                        <p:cTn id="156" dur="1" fill="hold">
                                          <p:stCondLst>
                                            <p:cond delay="0"/>
                                          </p:stCondLst>
                                        </p:cTn>
                                        <p:tgtEl>
                                          <p:spTgt spid="70">
                                            <p:txEl>
                                              <p:pRg st="1" end="1"/>
                                            </p:txEl>
                                          </p:spTgt>
                                        </p:tgtEl>
                                        <p:attrNameLst>
                                          <p:attrName>style.visibility</p:attrName>
                                        </p:attrNameLst>
                                      </p:cBhvr>
                                      <p:to>
                                        <p:strVal val="visible"/>
                                      </p:to>
                                    </p:set>
                                    <p:anim calcmode="lin" valueType="num">
                                      <p:cBhvr additive="base">
                                        <p:cTn id="157" dur="500" fill="hold"/>
                                        <p:tgtEl>
                                          <p:spTgt spid="70">
                                            <p:txEl>
                                              <p:pRg st="1" end="1"/>
                                            </p:txEl>
                                          </p:spTgt>
                                        </p:tgtEl>
                                        <p:attrNameLst>
                                          <p:attrName>ppt_x</p:attrName>
                                        </p:attrNameLst>
                                      </p:cBhvr>
                                      <p:tavLst>
                                        <p:tav tm="0">
                                          <p:val>
                                            <p:strVal val="#ppt_x"/>
                                          </p:val>
                                        </p:tav>
                                        <p:tav tm="100000">
                                          <p:val>
                                            <p:strVal val="#ppt_x"/>
                                          </p:val>
                                        </p:tav>
                                      </p:tavLst>
                                    </p:anim>
                                    <p:anim calcmode="lin" valueType="num">
                                      <p:cBhvr additive="base">
                                        <p:cTn id="158" dur="500" fill="hold"/>
                                        <p:tgtEl>
                                          <p:spTgt spid="7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9" fill="hold">
                      <p:stCondLst>
                        <p:cond delay="indefinite"/>
                      </p:stCondLst>
                      <p:childTnLst>
                        <p:par>
                          <p:cTn id="160" fill="hold">
                            <p:stCondLst>
                              <p:cond delay="0"/>
                            </p:stCondLst>
                            <p:childTnLst>
                              <p:par>
                                <p:cTn id="161" presetID="2" presetClass="entr" presetSubtype="4" fill="hold" nodeType="clickEffect">
                                  <p:stCondLst>
                                    <p:cond delay="0"/>
                                  </p:stCondLst>
                                  <p:childTnLst>
                                    <p:set>
                                      <p:cBhvr>
                                        <p:cTn id="162" dur="1" fill="hold">
                                          <p:stCondLst>
                                            <p:cond delay="0"/>
                                          </p:stCondLst>
                                        </p:cTn>
                                        <p:tgtEl>
                                          <p:spTgt spid="74"/>
                                        </p:tgtEl>
                                        <p:attrNameLst>
                                          <p:attrName>style.visibility</p:attrName>
                                        </p:attrNameLst>
                                      </p:cBhvr>
                                      <p:to>
                                        <p:strVal val="visible"/>
                                      </p:to>
                                    </p:set>
                                    <p:anim calcmode="lin" valueType="num">
                                      <p:cBhvr additive="base">
                                        <p:cTn id="163" dur="500" fill="hold"/>
                                        <p:tgtEl>
                                          <p:spTgt spid="74"/>
                                        </p:tgtEl>
                                        <p:attrNameLst>
                                          <p:attrName>ppt_x</p:attrName>
                                        </p:attrNameLst>
                                      </p:cBhvr>
                                      <p:tavLst>
                                        <p:tav tm="0">
                                          <p:val>
                                            <p:strVal val="#ppt_x"/>
                                          </p:val>
                                        </p:tav>
                                        <p:tav tm="100000">
                                          <p:val>
                                            <p:strVal val="#ppt_x"/>
                                          </p:val>
                                        </p:tav>
                                      </p:tavLst>
                                    </p:anim>
                                    <p:anim calcmode="lin" valueType="num">
                                      <p:cBhvr additive="base">
                                        <p:cTn id="164" dur="500" fill="hold"/>
                                        <p:tgtEl>
                                          <p:spTgt spid="74"/>
                                        </p:tgtEl>
                                        <p:attrNameLst>
                                          <p:attrName>ppt_y</p:attrName>
                                        </p:attrNameLst>
                                      </p:cBhvr>
                                      <p:tavLst>
                                        <p:tav tm="0">
                                          <p:val>
                                            <p:strVal val="1+#ppt_h/2"/>
                                          </p:val>
                                        </p:tav>
                                        <p:tav tm="100000">
                                          <p:val>
                                            <p:strVal val="#ppt_y"/>
                                          </p:val>
                                        </p:tav>
                                      </p:tavLst>
                                    </p:anim>
                                  </p:childTnLst>
                                </p:cTn>
                              </p:par>
                            </p:childTnLst>
                          </p:cTn>
                        </p:par>
                      </p:childTnLst>
                    </p:cTn>
                  </p:par>
                  <p:par>
                    <p:cTn id="165" fill="hold">
                      <p:stCondLst>
                        <p:cond delay="indefinite"/>
                      </p:stCondLst>
                      <p:childTnLst>
                        <p:par>
                          <p:cTn id="166" fill="hold">
                            <p:stCondLst>
                              <p:cond delay="0"/>
                            </p:stCondLst>
                            <p:childTnLst>
                              <p:par>
                                <p:cTn id="167" presetID="2" presetClass="entr" presetSubtype="4" fill="hold" nodeType="clickEffect">
                                  <p:stCondLst>
                                    <p:cond delay="0"/>
                                  </p:stCondLst>
                                  <p:childTnLst>
                                    <p:set>
                                      <p:cBhvr>
                                        <p:cTn id="168" dur="1" fill="hold">
                                          <p:stCondLst>
                                            <p:cond delay="0"/>
                                          </p:stCondLst>
                                        </p:cTn>
                                        <p:tgtEl>
                                          <p:spTgt spid="70">
                                            <p:txEl>
                                              <p:pRg st="2" end="2"/>
                                            </p:txEl>
                                          </p:spTgt>
                                        </p:tgtEl>
                                        <p:attrNameLst>
                                          <p:attrName>style.visibility</p:attrName>
                                        </p:attrNameLst>
                                      </p:cBhvr>
                                      <p:to>
                                        <p:strVal val="visible"/>
                                      </p:to>
                                    </p:set>
                                    <p:anim calcmode="lin" valueType="num">
                                      <p:cBhvr additive="base">
                                        <p:cTn id="169" dur="500" fill="hold"/>
                                        <p:tgtEl>
                                          <p:spTgt spid="70">
                                            <p:txEl>
                                              <p:pRg st="2" end="2"/>
                                            </p:txEl>
                                          </p:spTgt>
                                        </p:tgtEl>
                                        <p:attrNameLst>
                                          <p:attrName>ppt_x</p:attrName>
                                        </p:attrNameLst>
                                      </p:cBhvr>
                                      <p:tavLst>
                                        <p:tav tm="0">
                                          <p:val>
                                            <p:strVal val="#ppt_x"/>
                                          </p:val>
                                        </p:tav>
                                        <p:tav tm="100000">
                                          <p:val>
                                            <p:strVal val="#ppt_x"/>
                                          </p:val>
                                        </p:tav>
                                      </p:tavLst>
                                    </p:anim>
                                    <p:anim calcmode="lin" valueType="num">
                                      <p:cBhvr additive="base">
                                        <p:cTn id="170" dur="500" fill="hold"/>
                                        <p:tgtEl>
                                          <p:spTgt spid="7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1" fill="hold">
                      <p:stCondLst>
                        <p:cond delay="indefinite"/>
                      </p:stCondLst>
                      <p:childTnLst>
                        <p:par>
                          <p:cTn id="172" fill="hold">
                            <p:stCondLst>
                              <p:cond delay="0"/>
                            </p:stCondLst>
                            <p:childTnLst>
                              <p:par>
                                <p:cTn id="173" presetID="2" presetClass="entr" presetSubtype="4" fill="hold" nodeType="clickEffect">
                                  <p:stCondLst>
                                    <p:cond delay="0"/>
                                  </p:stCondLst>
                                  <p:childTnLst>
                                    <p:set>
                                      <p:cBhvr>
                                        <p:cTn id="174" dur="1" fill="hold">
                                          <p:stCondLst>
                                            <p:cond delay="0"/>
                                          </p:stCondLst>
                                        </p:cTn>
                                        <p:tgtEl>
                                          <p:spTgt spid="70">
                                            <p:txEl>
                                              <p:pRg st="3" end="3"/>
                                            </p:txEl>
                                          </p:spTgt>
                                        </p:tgtEl>
                                        <p:attrNameLst>
                                          <p:attrName>style.visibility</p:attrName>
                                        </p:attrNameLst>
                                      </p:cBhvr>
                                      <p:to>
                                        <p:strVal val="visible"/>
                                      </p:to>
                                    </p:set>
                                    <p:anim calcmode="lin" valueType="num">
                                      <p:cBhvr additive="base">
                                        <p:cTn id="175" dur="500" fill="hold"/>
                                        <p:tgtEl>
                                          <p:spTgt spid="70">
                                            <p:txEl>
                                              <p:pRg st="3" end="3"/>
                                            </p:txEl>
                                          </p:spTgt>
                                        </p:tgtEl>
                                        <p:attrNameLst>
                                          <p:attrName>ppt_x</p:attrName>
                                        </p:attrNameLst>
                                      </p:cBhvr>
                                      <p:tavLst>
                                        <p:tav tm="0">
                                          <p:val>
                                            <p:strVal val="#ppt_x"/>
                                          </p:val>
                                        </p:tav>
                                        <p:tav tm="100000">
                                          <p:val>
                                            <p:strVal val="#ppt_x"/>
                                          </p:val>
                                        </p:tav>
                                      </p:tavLst>
                                    </p:anim>
                                    <p:anim calcmode="lin" valueType="num">
                                      <p:cBhvr additive="base">
                                        <p:cTn id="176" dur="500" fill="hold"/>
                                        <p:tgtEl>
                                          <p:spTgt spid="70">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77" fill="hold">
                      <p:stCondLst>
                        <p:cond delay="indefinite"/>
                      </p:stCondLst>
                      <p:childTnLst>
                        <p:par>
                          <p:cTn id="178" fill="hold">
                            <p:stCondLst>
                              <p:cond delay="0"/>
                            </p:stCondLst>
                            <p:childTnLst>
                              <p:par>
                                <p:cTn id="179" presetID="2" presetClass="entr" presetSubtype="4" fill="hold" nodeType="clickEffect">
                                  <p:stCondLst>
                                    <p:cond delay="0"/>
                                  </p:stCondLst>
                                  <p:childTnLst>
                                    <p:set>
                                      <p:cBhvr>
                                        <p:cTn id="180" dur="1" fill="hold">
                                          <p:stCondLst>
                                            <p:cond delay="0"/>
                                          </p:stCondLst>
                                        </p:cTn>
                                        <p:tgtEl>
                                          <p:spTgt spid="70">
                                            <p:txEl>
                                              <p:pRg st="4" end="4"/>
                                            </p:txEl>
                                          </p:spTgt>
                                        </p:tgtEl>
                                        <p:attrNameLst>
                                          <p:attrName>style.visibility</p:attrName>
                                        </p:attrNameLst>
                                      </p:cBhvr>
                                      <p:to>
                                        <p:strVal val="visible"/>
                                      </p:to>
                                    </p:set>
                                    <p:anim calcmode="lin" valueType="num">
                                      <p:cBhvr additive="base">
                                        <p:cTn id="181" dur="500" fill="hold"/>
                                        <p:tgtEl>
                                          <p:spTgt spid="70">
                                            <p:txEl>
                                              <p:pRg st="4" end="4"/>
                                            </p:txEl>
                                          </p:spTgt>
                                        </p:tgtEl>
                                        <p:attrNameLst>
                                          <p:attrName>ppt_x</p:attrName>
                                        </p:attrNameLst>
                                      </p:cBhvr>
                                      <p:tavLst>
                                        <p:tav tm="0">
                                          <p:val>
                                            <p:strVal val="#ppt_x"/>
                                          </p:val>
                                        </p:tav>
                                        <p:tav tm="100000">
                                          <p:val>
                                            <p:strVal val="#ppt_x"/>
                                          </p:val>
                                        </p:tav>
                                      </p:tavLst>
                                    </p:anim>
                                    <p:anim calcmode="lin" valueType="num">
                                      <p:cBhvr additive="base">
                                        <p:cTn id="182" dur="500" fill="hold"/>
                                        <p:tgtEl>
                                          <p:spTgt spid="70">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83" fill="hold">
                      <p:stCondLst>
                        <p:cond delay="indefinite"/>
                      </p:stCondLst>
                      <p:childTnLst>
                        <p:par>
                          <p:cTn id="184" fill="hold">
                            <p:stCondLst>
                              <p:cond delay="0"/>
                            </p:stCondLst>
                            <p:childTnLst>
                              <p:par>
                                <p:cTn id="185" presetID="2" presetClass="entr" presetSubtype="4" fill="hold" nodeType="clickEffect">
                                  <p:stCondLst>
                                    <p:cond delay="0"/>
                                  </p:stCondLst>
                                  <p:childTnLst>
                                    <p:set>
                                      <p:cBhvr>
                                        <p:cTn id="186" dur="1" fill="hold">
                                          <p:stCondLst>
                                            <p:cond delay="0"/>
                                          </p:stCondLst>
                                        </p:cTn>
                                        <p:tgtEl>
                                          <p:spTgt spid="70">
                                            <p:txEl>
                                              <p:pRg st="5" end="5"/>
                                            </p:txEl>
                                          </p:spTgt>
                                        </p:tgtEl>
                                        <p:attrNameLst>
                                          <p:attrName>style.visibility</p:attrName>
                                        </p:attrNameLst>
                                      </p:cBhvr>
                                      <p:to>
                                        <p:strVal val="visible"/>
                                      </p:to>
                                    </p:set>
                                    <p:anim calcmode="lin" valueType="num">
                                      <p:cBhvr additive="base">
                                        <p:cTn id="187" dur="500" fill="hold"/>
                                        <p:tgtEl>
                                          <p:spTgt spid="70">
                                            <p:txEl>
                                              <p:pRg st="5" end="5"/>
                                            </p:txEl>
                                          </p:spTgt>
                                        </p:tgtEl>
                                        <p:attrNameLst>
                                          <p:attrName>ppt_x</p:attrName>
                                        </p:attrNameLst>
                                      </p:cBhvr>
                                      <p:tavLst>
                                        <p:tav tm="0">
                                          <p:val>
                                            <p:strVal val="#ppt_x"/>
                                          </p:val>
                                        </p:tav>
                                        <p:tav tm="100000">
                                          <p:val>
                                            <p:strVal val="#ppt_x"/>
                                          </p:val>
                                        </p:tav>
                                      </p:tavLst>
                                    </p:anim>
                                    <p:anim calcmode="lin" valueType="num">
                                      <p:cBhvr additive="base">
                                        <p:cTn id="188" dur="500" fill="hold"/>
                                        <p:tgtEl>
                                          <p:spTgt spid="70">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189" fill="hold">
                      <p:stCondLst>
                        <p:cond delay="indefinite"/>
                      </p:stCondLst>
                      <p:childTnLst>
                        <p:par>
                          <p:cTn id="190" fill="hold">
                            <p:stCondLst>
                              <p:cond delay="0"/>
                            </p:stCondLst>
                            <p:childTnLst>
                              <p:par>
                                <p:cTn id="191" presetID="2" presetClass="entr" presetSubtype="4" fill="hold" nodeType="clickEffect">
                                  <p:stCondLst>
                                    <p:cond delay="0"/>
                                  </p:stCondLst>
                                  <p:childTnLst>
                                    <p:set>
                                      <p:cBhvr>
                                        <p:cTn id="192" dur="1" fill="hold">
                                          <p:stCondLst>
                                            <p:cond delay="0"/>
                                          </p:stCondLst>
                                        </p:cTn>
                                        <p:tgtEl>
                                          <p:spTgt spid="70">
                                            <p:txEl>
                                              <p:pRg st="6" end="6"/>
                                            </p:txEl>
                                          </p:spTgt>
                                        </p:tgtEl>
                                        <p:attrNameLst>
                                          <p:attrName>style.visibility</p:attrName>
                                        </p:attrNameLst>
                                      </p:cBhvr>
                                      <p:to>
                                        <p:strVal val="visible"/>
                                      </p:to>
                                    </p:set>
                                    <p:anim calcmode="lin" valueType="num">
                                      <p:cBhvr additive="base">
                                        <p:cTn id="193" dur="500" fill="hold"/>
                                        <p:tgtEl>
                                          <p:spTgt spid="70">
                                            <p:txEl>
                                              <p:pRg st="6" end="6"/>
                                            </p:txEl>
                                          </p:spTgt>
                                        </p:tgtEl>
                                        <p:attrNameLst>
                                          <p:attrName>ppt_x</p:attrName>
                                        </p:attrNameLst>
                                      </p:cBhvr>
                                      <p:tavLst>
                                        <p:tav tm="0">
                                          <p:val>
                                            <p:strVal val="#ppt_x"/>
                                          </p:val>
                                        </p:tav>
                                        <p:tav tm="100000">
                                          <p:val>
                                            <p:strVal val="#ppt_x"/>
                                          </p:val>
                                        </p:tav>
                                      </p:tavLst>
                                    </p:anim>
                                    <p:anim calcmode="lin" valueType="num">
                                      <p:cBhvr additive="base">
                                        <p:cTn id="194" dur="500" fill="hold"/>
                                        <p:tgtEl>
                                          <p:spTgt spid="70">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195" fill="hold">
                      <p:stCondLst>
                        <p:cond delay="indefinite"/>
                      </p:stCondLst>
                      <p:childTnLst>
                        <p:par>
                          <p:cTn id="196" fill="hold">
                            <p:stCondLst>
                              <p:cond delay="0"/>
                            </p:stCondLst>
                            <p:childTnLst>
                              <p:par>
                                <p:cTn id="197" presetID="2" presetClass="entr" presetSubtype="4" fill="hold" nodeType="clickEffect">
                                  <p:stCondLst>
                                    <p:cond delay="0"/>
                                  </p:stCondLst>
                                  <p:childTnLst>
                                    <p:set>
                                      <p:cBhvr>
                                        <p:cTn id="198" dur="1" fill="hold">
                                          <p:stCondLst>
                                            <p:cond delay="0"/>
                                          </p:stCondLst>
                                        </p:cTn>
                                        <p:tgtEl>
                                          <p:spTgt spid="70">
                                            <p:txEl>
                                              <p:pRg st="7" end="7"/>
                                            </p:txEl>
                                          </p:spTgt>
                                        </p:tgtEl>
                                        <p:attrNameLst>
                                          <p:attrName>style.visibility</p:attrName>
                                        </p:attrNameLst>
                                      </p:cBhvr>
                                      <p:to>
                                        <p:strVal val="visible"/>
                                      </p:to>
                                    </p:set>
                                    <p:anim calcmode="lin" valueType="num">
                                      <p:cBhvr additive="base">
                                        <p:cTn id="199" dur="500" fill="hold"/>
                                        <p:tgtEl>
                                          <p:spTgt spid="70">
                                            <p:txEl>
                                              <p:pRg st="7" end="7"/>
                                            </p:txEl>
                                          </p:spTgt>
                                        </p:tgtEl>
                                        <p:attrNameLst>
                                          <p:attrName>ppt_x</p:attrName>
                                        </p:attrNameLst>
                                      </p:cBhvr>
                                      <p:tavLst>
                                        <p:tav tm="0">
                                          <p:val>
                                            <p:strVal val="#ppt_x"/>
                                          </p:val>
                                        </p:tav>
                                        <p:tav tm="100000">
                                          <p:val>
                                            <p:strVal val="#ppt_x"/>
                                          </p:val>
                                        </p:tav>
                                      </p:tavLst>
                                    </p:anim>
                                    <p:anim calcmode="lin" valueType="num">
                                      <p:cBhvr additive="base">
                                        <p:cTn id="200" dur="500" fill="hold"/>
                                        <p:tgtEl>
                                          <p:spTgt spid="70">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01" fill="hold">
                      <p:stCondLst>
                        <p:cond delay="indefinite"/>
                      </p:stCondLst>
                      <p:childTnLst>
                        <p:par>
                          <p:cTn id="202" fill="hold">
                            <p:stCondLst>
                              <p:cond delay="0"/>
                            </p:stCondLst>
                            <p:childTnLst>
                              <p:par>
                                <p:cTn id="203" presetID="2" presetClass="entr" presetSubtype="4" fill="hold" nodeType="clickEffect">
                                  <p:stCondLst>
                                    <p:cond delay="0"/>
                                  </p:stCondLst>
                                  <p:childTnLst>
                                    <p:set>
                                      <p:cBhvr>
                                        <p:cTn id="204" dur="1" fill="hold">
                                          <p:stCondLst>
                                            <p:cond delay="0"/>
                                          </p:stCondLst>
                                        </p:cTn>
                                        <p:tgtEl>
                                          <p:spTgt spid="70">
                                            <p:txEl>
                                              <p:pRg st="8" end="8"/>
                                            </p:txEl>
                                          </p:spTgt>
                                        </p:tgtEl>
                                        <p:attrNameLst>
                                          <p:attrName>style.visibility</p:attrName>
                                        </p:attrNameLst>
                                      </p:cBhvr>
                                      <p:to>
                                        <p:strVal val="visible"/>
                                      </p:to>
                                    </p:set>
                                    <p:anim calcmode="lin" valueType="num">
                                      <p:cBhvr additive="base">
                                        <p:cTn id="205" dur="500" fill="hold"/>
                                        <p:tgtEl>
                                          <p:spTgt spid="70">
                                            <p:txEl>
                                              <p:pRg st="8" end="8"/>
                                            </p:txEl>
                                          </p:spTgt>
                                        </p:tgtEl>
                                        <p:attrNameLst>
                                          <p:attrName>ppt_x</p:attrName>
                                        </p:attrNameLst>
                                      </p:cBhvr>
                                      <p:tavLst>
                                        <p:tav tm="0">
                                          <p:val>
                                            <p:strVal val="#ppt_x"/>
                                          </p:val>
                                        </p:tav>
                                        <p:tav tm="100000">
                                          <p:val>
                                            <p:strVal val="#ppt_x"/>
                                          </p:val>
                                        </p:tav>
                                      </p:tavLst>
                                    </p:anim>
                                    <p:anim calcmode="lin" valueType="num">
                                      <p:cBhvr additive="base">
                                        <p:cTn id="206" dur="500" fill="hold"/>
                                        <p:tgtEl>
                                          <p:spTgt spid="70">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207" fill="hold">
                      <p:stCondLst>
                        <p:cond delay="indefinite"/>
                      </p:stCondLst>
                      <p:childTnLst>
                        <p:par>
                          <p:cTn id="208" fill="hold">
                            <p:stCondLst>
                              <p:cond delay="0"/>
                            </p:stCondLst>
                            <p:childTnLst>
                              <p:par>
                                <p:cTn id="209" presetID="2" presetClass="entr" presetSubtype="4" fill="hold" nodeType="clickEffect">
                                  <p:stCondLst>
                                    <p:cond delay="0"/>
                                  </p:stCondLst>
                                  <p:childTnLst>
                                    <p:set>
                                      <p:cBhvr>
                                        <p:cTn id="210" dur="1" fill="hold">
                                          <p:stCondLst>
                                            <p:cond delay="0"/>
                                          </p:stCondLst>
                                        </p:cTn>
                                        <p:tgtEl>
                                          <p:spTgt spid="70">
                                            <p:txEl>
                                              <p:pRg st="9" end="9"/>
                                            </p:txEl>
                                          </p:spTgt>
                                        </p:tgtEl>
                                        <p:attrNameLst>
                                          <p:attrName>style.visibility</p:attrName>
                                        </p:attrNameLst>
                                      </p:cBhvr>
                                      <p:to>
                                        <p:strVal val="visible"/>
                                      </p:to>
                                    </p:set>
                                    <p:anim calcmode="lin" valueType="num">
                                      <p:cBhvr additive="base">
                                        <p:cTn id="211" dur="500" fill="hold"/>
                                        <p:tgtEl>
                                          <p:spTgt spid="70">
                                            <p:txEl>
                                              <p:pRg st="9" end="9"/>
                                            </p:txEl>
                                          </p:spTgt>
                                        </p:tgtEl>
                                        <p:attrNameLst>
                                          <p:attrName>ppt_x</p:attrName>
                                        </p:attrNameLst>
                                      </p:cBhvr>
                                      <p:tavLst>
                                        <p:tav tm="0">
                                          <p:val>
                                            <p:strVal val="#ppt_x"/>
                                          </p:val>
                                        </p:tav>
                                        <p:tav tm="100000">
                                          <p:val>
                                            <p:strVal val="#ppt_x"/>
                                          </p:val>
                                        </p:tav>
                                      </p:tavLst>
                                    </p:anim>
                                    <p:anim calcmode="lin" valueType="num">
                                      <p:cBhvr additive="base">
                                        <p:cTn id="212" dur="500" fill="hold"/>
                                        <p:tgtEl>
                                          <p:spTgt spid="70">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213" fill="hold">
                      <p:stCondLst>
                        <p:cond delay="indefinite"/>
                      </p:stCondLst>
                      <p:childTnLst>
                        <p:par>
                          <p:cTn id="214" fill="hold">
                            <p:stCondLst>
                              <p:cond delay="0"/>
                            </p:stCondLst>
                            <p:childTnLst>
                              <p:par>
                                <p:cTn id="215" presetID="2" presetClass="entr" presetSubtype="4" fill="hold" nodeType="clickEffect">
                                  <p:stCondLst>
                                    <p:cond delay="0"/>
                                  </p:stCondLst>
                                  <p:childTnLst>
                                    <p:set>
                                      <p:cBhvr>
                                        <p:cTn id="216" dur="1" fill="hold">
                                          <p:stCondLst>
                                            <p:cond delay="0"/>
                                          </p:stCondLst>
                                        </p:cTn>
                                        <p:tgtEl>
                                          <p:spTgt spid="70">
                                            <p:txEl>
                                              <p:pRg st="10" end="10"/>
                                            </p:txEl>
                                          </p:spTgt>
                                        </p:tgtEl>
                                        <p:attrNameLst>
                                          <p:attrName>style.visibility</p:attrName>
                                        </p:attrNameLst>
                                      </p:cBhvr>
                                      <p:to>
                                        <p:strVal val="visible"/>
                                      </p:to>
                                    </p:set>
                                    <p:anim calcmode="lin" valueType="num">
                                      <p:cBhvr additive="base">
                                        <p:cTn id="217" dur="500" fill="hold"/>
                                        <p:tgtEl>
                                          <p:spTgt spid="70">
                                            <p:txEl>
                                              <p:pRg st="10" end="10"/>
                                            </p:txEl>
                                          </p:spTgt>
                                        </p:tgtEl>
                                        <p:attrNameLst>
                                          <p:attrName>ppt_x</p:attrName>
                                        </p:attrNameLst>
                                      </p:cBhvr>
                                      <p:tavLst>
                                        <p:tav tm="0">
                                          <p:val>
                                            <p:strVal val="#ppt_x"/>
                                          </p:val>
                                        </p:tav>
                                        <p:tav tm="100000">
                                          <p:val>
                                            <p:strVal val="#ppt_x"/>
                                          </p:val>
                                        </p:tav>
                                      </p:tavLst>
                                    </p:anim>
                                    <p:anim calcmode="lin" valueType="num">
                                      <p:cBhvr additive="base">
                                        <p:cTn id="218" dur="500" fill="hold"/>
                                        <p:tgtEl>
                                          <p:spTgt spid="70">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219" fill="hold">
                      <p:stCondLst>
                        <p:cond delay="indefinite"/>
                      </p:stCondLst>
                      <p:childTnLst>
                        <p:par>
                          <p:cTn id="220" fill="hold">
                            <p:stCondLst>
                              <p:cond delay="0"/>
                            </p:stCondLst>
                            <p:childTnLst>
                              <p:par>
                                <p:cTn id="221" presetID="2" presetClass="entr" presetSubtype="4" fill="hold" nodeType="clickEffect">
                                  <p:stCondLst>
                                    <p:cond delay="0"/>
                                  </p:stCondLst>
                                  <p:childTnLst>
                                    <p:set>
                                      <p:cBhvr>
                                        <p:cTn id="222" dur="1" fill="hold">
                                          <p:stCondLst>
                                            <p:cond delay="0"/>
                                          </p:stCondLst>
                                        </p:cTn>
                                        <p:tgtEl>
                                          <p:spTgt spid="71"/>
                                        </p:tgtEl>
                                        <p:attrNameLst>
                                          <p:attrName>style.visibility</p:attrName>
                                        </p:attrNameLst>
                                      </p:cBhvr>
                                      <p:to>
                                        <p:strVal val="visible"/>
                                      </p:to>
                                    </p:set>
                                    <p:anim calcmode="lin" valueType="num">
                                      <p:cBhvr additive="base">
                                        <p:cTn id="223" dur="500" fill="hold"/>
                                        <p:tgtEl>
                                          <p:spTgt spid="71"/>
                                        </p:tgtEl>
                                        <p:attrNameLst>
                                          <p:attrName>ppt_x</p:attrName>
                                        </p:attrNameLst>
                                      </p:cBhvr>
                                      <p:tavLst>
                                        <p:tav tm="0">
                                          <p:val>
                                            <p:strVal val="#ppt_x"/>
                                          </p:val>
                                        </p:tav>
                                        <p:tav tm="100000">
                                          <p:val>
                                            <p:strVal val="#ppt_x"/>
                                          </p:val>
                                        </p:tav>
                                      </p:tavLst>
                                    </p:anim>
                                    <p:anim calcmode="lin" valueType="num">
                                      <p:cBhvr additive="base">
                                        <p:cTn id="224" dur="500" fill="hold"/>
                                        <p:tgtEl>
                                          <p:spTgt spid="71"/>
                                        </p:tgtEl>
                                        <p:attrNameLst>
                                          <p:attrName>ppt_y</p:attrName>
                                        </p:attrNameLst>
                                      </p:cBhvr>
                                      <p:tavLst>
                                        <p:tav tm="0">
                                          <p:val>
                                            <p:strVal val="1+#ppt_h/2"/>
                                          </p:val>
                                        </p:tav>
                                        <p:tav tm="100000">
                                          <p:val>
                                            <p:strVal val="#ppt_y"/>
                                          </p:val>
                                        </p:tav>
                                      </p:tavLst>
                                    </p:anim>
                                  </p:childTnLst>
                                </p:cTn>
                              </p:par>
                            </p:childTnLst>
                          </p:cTn>
                        </p:par>
                      </p:childTnLst>
                    </p:cTn>
                  </p:par>
                  <p:par>
                    <p:cTn id="225" fill="hold">
                      <p:stCondLst>
                        <p:cond delay="indefinite"/>
                      </p:stCondLst>
                      <p:childTnLst>
                        <p:par>
                          <p:cTn id="226" fill="hold">
                            <p:stCondLst>
                              <p:cond delay="0"/>
                            </p:stCondLst>
                            <p:childTnLst>
                              <p:par>
                                <p:cTn id="227" presetID="2" presetClass="entr" presetSubtype="4" fill="hold" nodeType="clickEffect">
                                  <p:stCondLst>
                                    <p:cond delay="0"/>
                                  </p:stCondLst>
                                  <p:childTnLst>
                                    <p:set>
                                      <p:cBhvr>
                                        <p:cTn id="228" dur="1" fill="hold">
                                          <p:stCondLst>
                                            <p:cond delay="0"/>
                                          </p:stCondLst>
                                        </p:cTn>
                                        <p:tgtEl>
                                          <p:spTgt spid="70">
                                            <p:txEl>
                                              <p:pRg st="11" end="11"/>
                                            </p:txEl>
                                          </p:spTgt>
                                        </p:tgtEl>
                                        <p:attrNameLst>
                                          <p:attrName>style.visibility</p:attrName>
                                        </p:attrNameLst>
                                      </p:cBhvr>
                                      <p:to>
                                        <p:strVal val="visible"/>
                                      </p:to>
                                    </p:set>
                                    <p:anim calcmode="lin" valueType="num">
                                      <p:cBhvr additive="base">
                                        <p:cTn id="229" dur="500" fill="hold"/>
                                        <p:tgtEl>
                                          <p:spTgt spid="70">
                                            <p:txEl>
                                              <p:pRg st="11" end="11"/>
                                            </p:txEl>
                                          </p:spTgt>
                                        </p:tgtEl>
                                        <p:attrNameLst>
                                          <p:attrName>ppt_x</p:attrName>
                                        </p:attrNameLst>
                                      </p:cBhvr>
                                      <p:tavLst>
                                        <p:tav tm="0">
                                          <p:val>
                                            <p:strVal val="#ppt_x"/>
                                          </p:val>
                                        </p:tav>
                                        <p:tav tm="100000">
                                          <p:val>
                                            <p:strVal val="#ppt_x"/>
                                          </p:val>
                                        </p:tav>
                                      </p:tavLst>
                                    </p:anim>
                                    <p:anim calcmode="lin" valueType="num">
                                      <p:cBhvr additive="base">
                                        <p:cTn id="230" dur="500" fill="hold"/>
                                        <p:tgtEl>
                                          <p:spTgt spid="70">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38" grpId="0"/>
      <p:bldP spid="41" grpId="0"/>
      <p:bldP spid="42" grpId="0"/>
      <p:bldP spid="43" grpId="0"/>
      <p:bldP spid="44" grpId="0"/>
      <p:bldP spid="45" grpId="0"/>
      <p:bldP spid="46" grpId="0"/>
      <p:bldP spid="47" grpId="0"/>
      <p:bldP spid="50" grpId="0"/>
      <p:bldP spid="51" grpId="0"/>
      <p:bldP spid="52" grpId="0"/>
      <p:bldP spid="53" grpId="0"/>
      <p:bldP spid="55" grpId="0"/>
      <p:bldP spid="56" grpId="0"/>
      <p:bldP spid="59" grpId="0"/>
      <p:bldP spid="69"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9525" y="685800"/>
            <a:ext cx="7086600" cy="1600200"/>
          </a:xfrm>
        </p:spPr>
        <p:txBody>
          <a:bodyPr/>
          <a:lstStyle/>
          <a:p>
            <a:r>
              <a:rPr lang="en-US" dirty="0">
                <a:latin typeface="Comic Sans MS" panose="030F0702030302020204" pitchFamily="66" charset="0"/>
              </a:rPr>
              <a:t>Examples of conceptual versus algorithmic or process driven pedagogy for </a:t>
            </a:r>
            <a:r>
              <a:rPr lang="en-US" dirty="0" smtClean="0">
                <a:latin typeface="Comic Sans MS" panose="030F0702030302020204" pitchFamily="66" charset="0"/>
              </a:rPr>
              <a:t>division</a:t>
            </a:r>
            <a:endParaRPr lang="en-US" dirty="0"/>
          </a:p>
        </p:txBody>
      </p:sp>
      <p:pic>
        <p:nvPicPr>
          <p:cNvPr id="4" name="Content Placeholder 3"/>
          <p:cNvPicPr>
            <a:picLocks noGrp="1" noChangeAspect="1"/>
          </p:cNvPicPr>
          <p:nvPr>
            <p:ph idx="1"/>
          </p:nvPr>
        </p:nvPicPr>
        <p:blipFill>
          <a:blip r:embed="rId2"/>
          <a:stretch>
            <a:fillRect/>
          </a:stretch>
        </p:blipFill>
        <p:spPr>
          <a:xfrm>
            <a:off x="1447800" y="2667000"/>
            <a:ext cx="2247900" cy="2057400"/>
          </a:xfrm>
          <a:prstGeom prst="rect">
            <a:avLst/>
          </a:prstGeom>
        </p:spPr>
      </p:pic>
      <p:pic>
        <p:nvPicPr>
          <p:cNvPr id="5" name="Picture 4"/>
          <p:cNvPicPr>
            <a:picLocks noChangeAspect="1"/>
          </p:cNvPicPr>
          <p:nvPr/>
        </p:nvPicPr>
        <p:blipFill>
          <a:blip r:embed="rId3"/>
          <a:stretch>
            <a:fillRect/>
          </a:stretch>
        </p:blipFill>
        <p:spPr>
          <a:xfrm>
            <a:off x="4114800" y="2667000"/>
            <a:ext cx="2266950" cy="2219325"/>
          </a:xfrm>
          <a:prstGeom prst="rect">
            <a:avLst/>
          </a:prstGeom>
        </p:spPr>
      </p:pic>
    </p:spTree>
    <p:extLst>
      <p:ext uri="{BB962C8B-B14F-4D97-AF65-F5344CB8AC3E}">
        <p14:creationId xmlns:p14="http://schemas.microsoft.com/office/powerpoint/2010/main" val="171778031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9525" y="685800"/>
            <a:ext cx="7086600" cy="1600200"/>
          </a:xfrm>
        </p:spPr>
        <p:txBody>
          <a:bodyPr/>
          <a:lstStyle/>
          <a:p>
            <a:r>
              <a:rPr lang="en-US" dirty="0">
                <a:latin typeface="Comic Sans MS" panose="030F0702030302020204" pitchFamily="66" charset="0"/>
              </a:rPr>
              <a:t>Examples of conceptual versus algorithmic or process driven pedagogy for </a:t>
            </a:r>
            <a:r>
              <a:rPr lang="en-US" dirty="0" smtClean="0">
                <a:latin typeface="Comic Sans MS" panose="030F0702030302020204" pitchFamily="66" charset="0"/>
              </a:rPr>
              <a:t>division</a:t>
            </a:r>
            <a:endParaRPr lang="en-US" dirty="0"/>
          </a:p>
        </p:txBody>
      </p:sp>
      <p:pic>
        <p:nvPicPr>
          <p:cNvPr id="6" name="Picture 5"/>
          <p:cNvPicPr>
            <a:picLocks noChangeAspect="1"/>
          </p:cNvPicPr>
          <p:nvPr/>
        </p:nvPicPr>
        <p:blipFill>
          <a:blip r:embed="rId2"/>
          <a:stretch>
            <a:fillRect/>
          </a:stretch>
        </p:blipFill>
        <p:spPr>
          <a:xfrm>
            <a:off x="2514600" y="2590800"/>
            <a:ext cx="2743200" cy="3313688"/>
          </a:xfrm>
          <a:prstGeom prst="rect">
            <a:avLst/>
          </a:prstGeom>
        </p:spPr>
      </p:pic>
    </p:spTree>
    <p:extLst>
      <p:ext uri="{BB962C8B-B14F-4D97-AF65-F5344CB8AC3E}">
        <p14:creationId xmlns:p14="http://schemas.microsoft.com/office/powerpoint/2010/main" val="384932070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9525" y="685800"/>
            <a:ext cx="7086600" cy="1600200"/>
          </a:xfrm>
        </p:spPr>
        <p:txBody>
          <a:bodyPr/>
          <a:lstStyle/>
          <a:p>
            <a:r>
              <a:rPr lang="en-US" dirty="0">
                <a:latin typeface="Comic Sans MS" panose="030F0702030302020204" pitchFamily="66" charset="0"/>
              </a:rPr>
              <a:t>Examples of conceptual versus algorithmic or process driven pedagogy for </a:t>
            </a:r>
            <a:r>
              <a:rPr lang="en-US" dirty="0" smtClean="0">
                <a:latin typeface="Comic Sans MS" panose="030F0702030302020204" pitchFamily="66" charset="0"/>
              </a:rPr>
              <a:t>division</a:t>
            </a:r>
            <a:endParaRPr lang="en-US" dirty="0"/>
          </a:p>
        </p:txBody>
      </p:sp>
      <p:pic>
        <p:nvPicPr>
          <p:cNvPr id="5" name="Content Placeholder 4"/>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676400" y="2514600"/>
            <a:ext cx="4724399" cy="3429000"/>
          </a:xfrm>
          <a:prstGeom prst="rect">
            <a:avLst/>
          </a:prstGeom>
          <a:noFill/>
          <a:ln w="9525">
            <a:noFill/>
            <a:miter lim="800000"/>
            <a:headEnd/>
            <a:tailEnd/>
          </a:ln>
        </p:spPr>
      </p:pic>
    </p:spTree>
    <p:extLst>
      <p:ext uri="{BB962C8B-B14F-4D97-AF65-F5344CB8AC3E}">
        <p14:creationId xmlns:p14="http://schemas.microsoft.com/office/powerpoint/2010/main" val="323191429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3838074"/>
            <a:ext cx="5791200" cy="2316162"/>
          </a:xfrm>
        </p:spPr>
        <p:txBody>
          <a:bodyPr/>
          <a:lstStyle/>
          <a:p>
            <a:pPr marL="0" indent="0">
              <a:buNone/>
            </a:pPr>
            <a:r>
              <a:rPr lang="en-US" dirty="0" smtClean="0">
                <a:latin typeface="Comic Sans MS" panose="030F0702030302020204" pitchFamily="66" charset="0"/>
              </a:rPr>
              <a:t>Integers</a:t>
            </a:r>
          </a:p>
          <a:p>
            <a:pPr marL="731520" indent="-457200">
              <a:spcBef>
                <a:spcPts val="600"/>
              </a:spcBef>
              <a:spcAft>
                <a:spcPts val="0"/>
              </a:spcAft>
            </a:pPr>
            <a:r>
              <a:rPr lang="en-US" dirty="0" smtClean="0">
                <a:latin typeface="Comic Sans MS" panose="030F0702030302020204" pitchFamily="66" charset="0"/>
              </a:rPr>
              <a:t>Integers are whole numbers</a:t>
            </a:r>
          </a:p>
          <a:p>
            <a:pPr marL="731520" indent="-457200">
              <a:spcBef>
                <a:spcPts val="600"/>
              </a:spcBef>
              <a:spcAft>
                <a:spcPts val="0"/>
              </a:spcAft>
            </a:pPr>
            <a:r>
              <a:rPr lang="en-US" sz="2400" dirty="0">
                <a:latin typeface="Comic Sans MS" panose="030F0702030302020204" pitchFamily="66" charset="0"/>
              </a:rPr>
              <a:t>They can be both positive and negative.</a:t>
            </a:r>
          </a:p>
          <a:p>
            <a:pPr marL="731520" indent="-457200">
              <a:spcBef>
                <a:spcPts val="600"/>
              </a:spcBef>
              <a:spcAft>
                <a:spcPts val="0"/>
              </a:spcAft>
            </a:pPr>
            <a:r>
              <a:rPr lang="en-US" sz="2400" dirty="0">
                <a:latin typeface="Comic Sans MS" panose="030F0702030302020204" pitchFamily="66" charset="0"/>
              </a:rPr>
              <a:t>0 is an integer</a:t>
            </a:r>
            <a:r>
              <a:rPr lang="en-US" sz="2400" dirty="0" smtClean="0">
                <a:latin typeface="Comic Sans MS" panose="030F0702030302020204" pitchFamily="66" charset="0"/>
              </a:rPr>
              <a:t>.</a:t>
            </a:r>
            <a:endParaRPr lang="en-US" sz="2400" dirty="0">
              <a:latin typeface="Comic Sans MS" panose="030F0702030302020204" pitchFamily="66" charset="0"/>
            </a:endParaRPr>
          </a:p>
          <a:p>
            <a:endParaRPr lang="en-US" sz="2400" dirty="0"/>
          </a:p>
        </p:txBody>
      </p:sp>
      <p:sp>
        <p:nvSpPr>
          <p:cNvPr id="4" name="Title 1"/>
          <p:cNvSpPr txBox="1">
            <a:spLocks/>
          </p:cNvSpPr>
          <p:nvPr/>
        </p:nvSpPr>
        <p:spPr bwMode="auto">
          <a:xfrm>
            <a:off x="1066800" y="762000"/>
            <a:ext cx="7391400"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3600" kern="1200">
                <a:solidFill>
                  <a:schemeClr val="tx2"/>
                </a:solidFill>
                <a:latin typeface="+mj-lt"/>
                <a:ea typeface="+mj-ea"/>
                <a:cs typeface="+mj-cs"/>
              </a:defRPr>
            </a:lvl1pPr>
            <a:lvl2pPr algn="l" rtl="0" fontAlgn="base">
              <a:spcBef>
                <a:spcPct val="0"/>
              </a:spcBef>
              <a:spcAft>
                <a:spcPct val="0"/>
              </a:spcAft>
              <a:defRPr sz="3600">
                <a:solidFill>
                  <a:schemeClr val="tx2"/>
                </a:solidFill>
                <a:latin typeface="Century Gothic" panose="020B0502020202020204" pitchFamily="34" charset="0"/>
              </a:defRPr>
            </a:lvl2pPr>
            <a:lvl3pPr algn="l" rtl="0" fontAlgn="base">
              <a:spcBef>
                <a:spcPct val="0"/>
              </a:spcBef>
              <a:spcAft>
                <a:spcPct val="0"/>
              </a:spcAft>
              <a:defRPr sz="3600">
                <a:solidFill>
                  <a:schemeClr val="tx2"/>
                </a:solidFill>
                <a:latin typeface="Century Gothic" panose="020B0502020202020204" pitchFamily="34" charset="0"/>
              </a:defRPr>
            </a:lvl3pPr>
            <a:lvl4pPr algn="l" rtl="0" fontAlgn="base">
              <a:spcBef>
                <a:spcPct val="0"/>
              </a:spcBef>
              <a:spcAft>
                <a:spcPct val="0"/>
              </a:spcAft>
              <a:defRPr sz="3600">
                <a:solidFill>
                  <a:schemeClr val="tx2"/>
                </a:solidFill>
                <a:latin typeface="Century Gothic" panose="020B0502020202020204" pitchFamily="34" charset="0"/>
              </a:defRPr>
            </a:lvl4pPr>
            <a:lvl5pPr algn="l" rtl="0" fontAlgn="base">
              <a:spcBef>
                <a:spcPct val="0"/>
              </a:spcBef>
              <a:spcAft>
                <a:spcPct val="0"/>
              </a:spcAft>
              <a:defRPr sz="3600">
                <a:solidFill>
                  <a:schemeClr val="tx2"/>
                </a:solidFill>
                <a:latin typeface="Century Gothic" panose="020B0502020202020204" pitchFamily="34" charset="0"/>
              </a:defRPr>
            </a:lvl5pPr>
            <a:lvl6pPr marL="457200" algn="l" rtl="0" fontAlgn="base">
              <a:spcBef>
                <a:spcPct val="0"/>
              </a:spcBef>
              <a:spcAft>
                <a:spcPct val="0"/>
              </a:spcAft>
              <a:defRPr sz="3600">
                <a:solidFill>
                  <a:schemeClr val="tx2"/>
                </a:solidFill>
                <a:latin typeface="Century Gothic" panose="020B0502020202020204" pitchFamily="34" charset="0"/>
              </a:defRPr>
            </a:lvl6pPr>
            <a:lvl7pPr marL="914400" algn="l" rtl="0" fontAlgn="base">
              <a:spcBef>
                <a:spcPct val="0"/>
              </a:spcBef>
              <a:spcAft>
                <a:spcPct val="0"/>
              </a:spcAft>
              <a:defRPr sz="3600">
                <a:solidFill>
                  <a:schemeClr val="tx2"/>
                </a:solidFill>
                <a:latin typeface="Century Gothic" panose="020B0502020202020204" pitchFamily="34" charset="0"/>
              </a:defRPr>
            </a:lvl7pPr>
            <a:lvl8pPr marL="1371600" algn="l" rtl="0" fontAlgn="base">
              <a:spcBef>
                <a:spcPct val="0"/>
              </a:spcBef>
              <a:spcAft>
                <a:spcPct val="0"/>
              </a:spcAft>
              <a:defRPr sz="3600">
                <a:solidFill>
                  <a:schemeClr val="tx2"/>
                </a:solidFill>
                <a:latin typeface="Century Gothic" panose="020B0502020202020204" pitchFamily="34" charset="0"/>
              </a:defRPr>
            </a:lvl8pPr>
            <a:lvl9pPr marL="1828800" algn="l" rtl="0" fontAlgn="base">
              <a:spcBef>
                <a:spcPct val="0"/>
              </a:spcBef>
              <a:spcAft>
                <a:spcPct val="0"/>
              </a:spcAft>
              <a:defRPr sz="3600">
                <a:solidFill>
                  <a:schemeClr val="tx2"/>
                </a:solidFill>
                <a:latin typeface="Century Gothic" panose="020B0502020202020204" pitchFamily="34" charset="0"/>
              </a:defRPr>
            </a:lvl9pPr>
          </a:lstStyle>
          <a:p>
            <a:pPr>
              <a:buNone/>
            </a:pPr>
            <a:r>
              <a:rPr lang="en-US" sz="2800" b="1" i="1" dirty="0">
                <a:latin typeface="Comic Sans MS" panose="030F0702030302020204" pitchFamily="66" charset="0"/>
              </a:rPr>
              <a:t>Application:</a:t>
            </a:r>
            <a:r>
              <a:rPr lang="en-US" sz="2800" b="1" dirty="0">
                <a:latin typeface="Comic Sans MS" panose="030F0702030302020204" pitchFamily="66" charset="0"/>
              </a:rPr>
              <a:t> </a:t>
            </a:r>
            <a:r>
              <a:rPr lang="en-US" sz="2800" dirty="0">
                <a:latin typeface="Comic Sans MS" panose="030F0702030302020204" pitchFamily="66" charset="0"/>
              </a:rPr>
              <a:t>The standards call for students to use math in situations that require mathematical knowledge. Correctly applying mathematical knowledge depends on students having a solid conceptual understanding and procedural fluency.</a:t>
            </a:r>
          </a:p>
        </p:txBody>
      </p:sp>
    </p:spTree>
    <p:extLst>
      <p:ext uri="{BB962C8B-B14F-4D97-AF65-F5344CB8AC3E}">
        <p14:creationId xmlns:p14="http://schemas.microsoft.com/office/powerpoint/2010/main" val="195612124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838200"/>
            <a:ext cx="7086600" cy="731838"/>
          </a:xfrm>
        </p:spPr>
        <p:txBody>
          <a:bodyPr/>
          <a:lstStyle/>
          <a:p>
            <a:r>
              <a:rPr lang="en-US" dirty="0" smtClean="0">
                <a:latin typeface="Comic Sans MS" panose="030F0702030302020204" pitchFamily="66" charset="0"/>
              </a:rPr>
              <a:t>Negative Integers</a:t>
            </a:r>
            <a:endParaRPr lang="en-US" dirty="0">
              <a:latin typeface="Comic Sans MS" panose="030F0702030302020204" pitchFamily="66" charset="0"/>
            </a:endParaRPr>
          </a:p>
        </p:txBody>
      </p:sp>
      <p:sp>
        <p:nvSpPr>
          <p:cNvPr id="3" name="Content Placeholder 2"/>
          <p:cNvSpPr>
            <a:spLocks noGrp="1"/>
          </p:cNvSpPr>
          <p:nvPr>
            <p:ph idx="1"/>
          </p:nvPr>
        </p:nvSpPr>
        <p:spPr>
          <a:xfrm>
            <a:off x="1080655" y="2438400"/>
            <a:ext cx="6767945" cy="3276600"/>
          </a:xfrm>
        </p:spPr>
        <p:txBody>
          <a:bodyPr/>
          <a:lstStyle/>
          <a:p>
            <a:pPr marL="0" indent="0">
              <a:buNone/>
            </a:pPr>
            <a:r>
              <a:rPr lang="en-US" sz="3200" dirty="0" smtClean="0">
                <a:latin typeface="Comic Sans MS" panose="030F0702030302020204" pitchFamily="66" charset="0"/>
              </a:rPr>
              <a:t>Explaining negative integers using real world examples</a:t>
            </a:r>
          </a:p>
          <a:p>
            <a:pPr marL="0" indent="0">
              <a:buNone/>
            </a:pPr>
            <a:endParaRPr lang="en-US" sz="1000" dirty="0" smtClean="0">
              <a:latin typeface="Comic Sans MS" panose="030F0702030302020204" pitchFamily="66" charset="0"/>
            </a:endParaRPr>
          </a:p>
          <a:p>
            <a:r>
              <a:rPr lang="en-US" dirty="0" smtClean="0">
                <a:latin typeface="Comic Sans MS" panose="030F0702030302020204" pitchFamily="66" charset="0"/>
              </a:rPr>
              <a:t>Temperature</a:t>
            </a:r>
            <a:endParaRPr lang="en-US" dirty="0">
              <a:latin typeface="Comic Sans MS" panose="030F0702030302020204" pitchFamily="66" charset="0"/>
            </a:endParaRPr>
          </a:p>
          <a:p>
            <a:r>
              <a:rPr lang="en-US" dirty="0">
                <a:latin typeface="Comic Sans MS" panose="030F0702030302020204" pitchFamily="66" charset="0"/>
              </a:rPr>
              <a:t>Bank </a:t>
            </a:r>
            <a:r>
              <a:rPr lang="en-US" dirty="0" smtClean="0">
                <a:latin typeface="Comic Sans MS" panose="030F0702030302020204" pitchFamily="66" charset="0"/>
              </a:rPr>
              <a:t>account</a:t>
            </a:r>
          </a:p>
          <a:p>
            <a:r>
              <a:rPr lang="en-US" dirty="0" smtClean="0">
                <a:latin typeface="Comic Sans MS" panose="030F0702030302020204" pitchFamily="66" charset="0"/>
              </a:rPr>
              <a:t>Football yardage</a:t>
            </a:r>
            <a:endParaRPr lang="en-US" dirty="0">
              <a:latin typeface="Comic Sans MS" panose="030F0702030302020204" pitchFamily="66" charset="0"/>
            </a:endParaRPr>
          </a:p>
          <a:p>
            <a:endParaRPr lang="en-US" dirty="0"/>
          </a:p>
        </p:txBody>
      </p:sp>
    </p:spTree>
    <p:extLst>
      <p:ext uri="{BB962C8B-B14F-4D97-AF65-F5344CB8AC3E}">
        <p14:creationId xmlns:p14="http://schemas.microsoft.com/office/powerpoint/2010/main" val="25180739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066800" y="762000"/>
            <a:ext cx="6781800" cy="1143000"/>
          </a:xfrm>
        </p:spPr>
        <p:txBody>
          <a:bodyPr/>
          <a:lstStyle/>
          <a:p>
            <a:r>
              <a:rPr lang="en-US" altLang="en-US" dirty="0" smtClean="0">
                <a:latin typeface="Comic Sans MS" panose="030F0702030302020204" pitchFamily="66" charset="0"/>
              </a:rPr>
              <a:t>History of Mathematics Education: </a:t>
            </a:r>
            <a:endParaRPr lang="en-US" altLang="en-US" dirty="0"/>
          </a:p>
        </p:txBody>
      </p:sp>
      <p:sp>
        <p:nvSpPr>
          <p:cNvPr id="8195" name="Rectangle 3"/>
          <p:cNvSpPr>
            <a:spLocks noGrp="1" noChangeArrowheads="1"/>
          </p:cNvSpPr>
          <p:nvPr>
            <p:ph type="body" idx="1"/>
          </p:nvPr>
        </p:nvSpPr>
        <p:spPr>
          <a:xfrm>
            <a:off x="914400" y="2362200"/>
            <a:ext cx="5562600" cy="3429000"/>
          </a:xfrm>
        </p:spPr>
        <p:txBody>
          <a:bodyPr/>
          <a:lstStyle/>
          <a:p>
            <a:pPr>
              <a:lnSpc>
                <a:spcPct val="80000"/>
              </a:lnSpc>
              <a:buFont typeface="Arial" panose="020B0604020202020204" pitchFamily="34" charset="0"/>
              <a:buChar char="•"/>
            </a:pPr>
            <a:r>
              <a:rPr lang="en-US" sz="2400" dirty="0" smtClean="0">
                <a:latin typeface="Comic Sans MS" panose="030F0702030302020204" pitchFamily="66" charset="0"/>
              </a:rPr>
              <a:t>1867, 39</a:t>
            </a:r>
            <a:r>
              <a:rPr lang="en-US" sz="2400" baseline="30000" dirty="0" smtClean="0">
                <a:latin typeface="Comic Sans MS" panose="030F0702030302020204" pitchFamily="66" charset="0"/>
              </a:rPr>
              <a:t>th</a:t>
            </a:r>
            <a:r>
              <a:rPr lang="en-US" sz="2400" dirty="0" smtClean="0">
                <a:latin typeface="Comic Sans MS" panose="030F0702030302020204" pitchFamily="66" charset="0"/>
              </a:rPr>
              <a:t> Congress creates, Office of Education,  Congress had instructed commissioner of education  to collect “such statistics and facts as shall show the condition and progress of education in the several States and Territories.”</a:t>
            </a:r>
          </a:p>
          <a:p>
            <a:pPr>
              <a:lnSpc>
                <a:spcPct val="80000"/>
              </a:lnSpc>
              <a:buFont typeface="Arial" panose="020B0604020202020204" pitchFamily="34" charset="0"/>
              <a:buChar char="•"/>
            </a:pPr>
            <a:r>
              <a:rPr lang="en-US" sz="2400" dirty="0" smtClean="0">
                <a:latin typeface="Comic Sans MS" panose="030F0702030302020204" pitchFamily="66" charset="0"/>
              </a:rPr>
              <a:t>The requirement was ignored until, in late 1963.</a:t>
            </a:r>
            <a:endParaRPr lang="en-US" sz="2400" dirty="0">
              <a:latin typeface="Comic Sans MS" panose="030F0702030302020204" pitchFamily="66" charset="0"/>
            </a:endParaRPr>
          </a:p>
        </p:txBody>
      </p:sp>
    </p:spTree>
    <p:extLst>
      <p:ext uri="{BB962C8B-B14F-4D97-AF65-F5344CB8AC3E}">
        <p14:creationId xmlns:p14="http://schemas.microsoft.com/office/powerpoint/2010/main" val="283890313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1828800"/>
            <a:ext cx="6019800" cy="4419600"/>
          </a:xfrm>
        </p:spPr>
        <p:txBody>
          <a:bodyPr/>
          <a:lstStyle/>
          <a:p>
            <a:pPr marL="0" indent="0">
              <a:buNone/>
            </a:pPr>
            <a:r>
              <a:rPr lang="en-US" dirty="0" smtClean="0">
                <a:latin typeface="Comic Sans MS" panose="030F0702030302020204" pitchFamily="66" charset="0"/>
              </a:rPr>
              <a:t>Simplifying expressions using real world examples.</a:t>
            </a:r>
          </a:p>
          <a:p>
            <a:pPr marL="0" indent="0">
              <a:buNone/>
            </a:pPr>
            <a:endParaRPr lang="en-US" sz="1400" dirty="0" smtClean="0">
              <a:latin typeface="Comic Sans MS" panose="030F0702030302020204" pitchFamily="66" charset="0"/>
            </a:endParaRPr>
          </a:p>
          <a:p>
            <a:pPr marL="0" indent="0">
              <a:buNone/>
            </a:pPr>
            <a:r>
              <a:rPr lang="en-US" dirty="0" smtClean="0">
                <a:latin typeface="Comic Sans MS" panose="030F0702030302020204" pitchFamily="66" charset="0"/>
              </a:rPr>
              <a:t>Why </a:t>
            </a:r>
            <a:r>
              <a:rPr lang="en-US" dirty="0">
                <a:latin typeface="Comic Sans MS" panose="030F0702030302020204" pitchFamily="66" charset="0"/>
              </a:rPr>
              <a:t>is </a:t>
            </a:r>
            <a:r>
              <a:rPr lang="en-US" dirty="0" smtClean="0">
                <a:latin typeface="Comic Sans MS" panose="030F0702030302020204" pitchFamily="66" charset="0"/>
              </a:rPr>
              <a:t>5 + (-</a:t>
            </a:r>
            <a:r>
              <a:rPr lang="en-US" dirty="0">
                <a:latin typeface="Comic Sans MS" panose="030F0702030302020204" pitchFamily="66" charset="0"/>
              </a:rPr>
              <a:t>8</a:t>
            </a:r>
            <a:r>
              <a:rPr lang="en-US" dirty="0" smtClean="0">
                <a:latin typeface="Comic Sans MS" panose="030F0702030302020204" pitchFamily="66" charset="0"/>
              </a:rPr>
              <a:t>) = -</a:t>
            </a:r>
            <a:r>
              <a:rPr lang="en-US" dirty="0">
                <a:latin typeface="Comic Sans MS" panose="030F0702030302020204" pitchFamily="66" charset="0"/>
              </a:rPr>
              <a:t>3</a:t>
            </a:r>
          </a:p>
          <a:p>
            <a:pPr marL="0" indent="0">
              <a:buNone/>
            </a:pPr>
            <a:r>
              <a:rPr lang="en-US" dirty="0" smtClean="0">
                <a:latin typeface="Comic Sans MS" panose="030F0702030302020204" pitchFamily="66" charset="0"/>
              </a:rPr>
              <a:t>Why is -3 + -4 = -7</a:t>
            </a:r>
          </a:p>
          <a:p>
            <a:pPr marL="0" indent="0">
              <a:buNone/>
            </a:pPr>
            <a:endParaRPr lang="en-US" sz="1800" dirty="0" smtClean="0">
              <a:latin typeface="Comic Sans MS" panose="030F0702030302020204" pitchFamily="66" charset="0"/>
            </a:endParaRPr>
          </a:p>
          <a:p>
            <a:pPr marL="0" indent="0">
              <a:buNone/>
            </a:pPr>
            <a:r>
              <a:rPr lang="en-US" dirty="0" smtClean="0">
                <a:latin typeface="Comic Sans MS" panose="030F0702030302020204" pitchFamily="66" charset="0"/>
              </a:rPr>
              <a:t>Let </a:t>
            </a:r>
            <a:r>
              <a:rPr lang="en-US" dirty="0">
                <a:latin typeface="Comic Sans MS" panose="030F0702030302020204" pitchFamily="66" charset="0"/>
              </a:rPr>
              <a:t>kids explore </a:t>
            </a:r>
            <a:r>
              <a:rPr lang="en-US" dirty="0" smtClean="0">
                <a:latin typeface="Comic Sans MS" panose="030F0702030302020204" pitchFamily="66" charset="0"/>
              </a:rPr>
              <a:t>these problems using real world examples. Have them explain their thinking to their classmates. </a:t>
            </a:r>
            <a:endParaRPr lang="en-US" dirty="0">
              <a:latin typeface="Comic Sans MS" panose="030F0702030302020204" pitchFamily="66" charset="0"/>
            </a:endParaRPr>
          </a:p>
          <a:p>
            <a:endParaRPr lang="en-US" dirty="0"/>
          </a:p>
        </p:txBody>
      </p:sp>
      <p:sp>
        <p:nvSpPr>
          <p:cNvPr id="4" name="Title 1"/>
          <p:cNvSpPr>
            <a:spLocks noGrp="1"/>
          </p:cNvSpPr>
          <p:nvPr>
            <p:ph type="title"/>
          </p:nvPr>
        </p:nvSpPr>
        <p:spPr>
          <a:xfrm>
            <a:off x="1066800" y="838200"/>
            <a:ext cx="7086600" cy="731838"/>
          </a:xfrm>
        </p:spPr>
        <p:txBody>
          <a:bodyPr/>
          <a:lstStyle/>
          <a:p>
            <a:r>
              <a:rPr lang="en-US" dirty="0" smtClean="0">
                <a:latin typeface="Comic Sans MS" panose="030F0702030302020204" pitchFamily="66" charset="0"/>
              </a:rPr>
              <a:t>Negative Integers</a:t>
            </a:r>
            <a:endParaRPr lang="en-US" dirty="0">
              <a:latin typeface="Comic Sans MS" panose="030F0702030302020204" pitchFamily="66" charset="0"/>
            </a:endParaRPr>
          </a:p>
        </p:txBody>
      </p:sp>
    </p:spTree>
    <p:extLst>
      <p:ext uri="{BB962C8B-B14F-4D97-AF65-F5344CB8AC3E}">
        <p14:creationId xmlns:p14="http://schemas.microsoft.com/office/powerpoint/2010/main" val="53701444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05000" y="1295400"/>
            <a:ext cx="4495800" cy="5059754"/>
          </a:xfrm>
        </p:spPr>
      </p:pic>
      <p:sp>
        <p:nvSpPr>
          <p:cNvPr id="3" name="Title 1"/>
          <p:cNvSpPr>
            <a:spLocks noGrp="1"/>
          </p:cNvSpPr>
          <p:nvPr>
            <p:ph type="title"/>
          </p:nvPr>
        </p:nvSpPr>
        <p:spPr>
          <a:xfrm>
            <a:off x="1066800" y="609600"/>
            <a:ext cx="7315200" cy="609600"/>
          </a:xfrm>
        </p:spPr>
        <p:txBody>
          <a:bodyPr/>
          <a:lstStyle/>
          <a:p>
            <a:r>
              <a:rPr lang="en-US" dirty="0" smtClean="0">
                <a:latin typeface="Comic Sans MS" panose="030F0702030302020204" pitchFamily="66" charset="0"/>
              </a:rPr>
              <a:t>Playing with math </a:t>
            </a:r>
            <a:r>
              <a:rPr lang="en-US" i="1" dirty="0" smtClean="0">
                <a:latin typeface="Comic Sans MS" panose="030F0702030302020204" pitchFamily="66" charset="0"/>
              </a:rPr>
              <a:t>(</a:t>
            </a:r>
            <a:r>
              <a:rPr lang="en-US" sz="2400" i="1" dirty="0" smtClean="0">
                <a:latin typeface="Comic Sans MS" panose="030F0702030302020204" pitchFamily="66" charset="0"/>
              </a:rPr>
              <a:t>in our spare time!</a:t>
            </a:r>
            <a:r>
              <a:rPr lang="en-US" i="1" dirty="0" smtClean="0">
                <a:latin typeface="Comic Sans MS" panose="030F0702030302020204" pitchFamily="66" charset="0"/>
              </a:rPr>
              <a:t>) </a:t>
            </a:r>
            <a:endParaRPr lang="en-US" i="1" dirty="0">
              <a:latin typeface="Comic Sans MS" panose="030F0702030302020204" pitchFamily="66" charset="0"/>
            </a:endParaRPr>
          </a:p>
        </p:txBody>
      </p:sp>
    </p:spTree>
    <p:extLst>
      <p:ext uri="{BB962C8B-B14F-4D97-AF65-F5344CB8AC3E}">
        <p14:creationId xmlns:p14="http://schemas.microsoft.com/office/powerpoint/2010/main" val="20164513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007918" y="755073"/>
            <a:ext cx="7086600" cy="1295400"/>
          </a:xfrm>
        </p:spPr>
        <p:txBody>
          <a:bodyPr/>
          <a:lstStyle/>
          <a:p>
            <a:r>
              <a:rPr lang="en-US" altLang="en-US" dirty="0" smtClean="0">
                <a:latin typeface="Comic Sans MS" panose="030F0702030302020204" pitchFamily="66" charset="0"/>
              </a:rPr>
              <a:t>Mathematics Education: </a:t>
            </a:r>
            <a:br>
              <a:rPr lang="en-US" altLang="en-US" dirty="0" smtClean="0">
                <a:latin typeface="Comic Sans MS" panose="030F0702030302020204" pitchFamily="66" charset="0"/>
              </a:rPr>
            </a:br>
            <a:r>
              <a:rPr lang="en-US" altLang="en-US" dirty="0" smtClean="0">
                <a:latin typeface="Comic Sans MS" panose="030F0702030302020204" pitchFamily="66" charset="0"/>
              </a:rPr>
              <a:t>1867 – 1945</a:t>
            </a:r>
            <a:endParaRPr lang="en-US" altLang="en-US" dirty="0"/>
          </a:p>
        </p:txBody>
      </p:sp>
      <p:sp>
        <p:nvSpPr>
          <p:cNvPr id="8195" name="Rectangle 3"/>
          <p:cNvSpPr>
            <a:spLocks noGrp="1" noChangeArrowheads="1"/>
          </p:cNvSpPr>
          <p:nvPr>
            <p:ph type="body" idx="1"/>
          </p:nvPr>
        </p:nvSpPr>
        <p:spPr>
          <a:xfrm>
            <a:off x="990600" y="2057400"/>
            <a:ext cx="6172200" cy="4191000"/>
          </a:xfrm>
        </p:spPr>
        <p:txBody>
          <a:bodyPr/>
          <a:lstStyle/>
          <a:p>
            <a:r>
              <a:rPr lang="en-US" altLang="en-US" sz="2200" dirty="0">
                <a:latin typeface="Comic Sans MS" panose="030F0702030302020204" pitchFamily="66" charset="0"/>
              </a:rPr>
              <a:t>Education becomes more publicly accessible.</a:t>
            </a:r>
          </a:p>
          <a:p>
            <a:r>
              <a:rPr lang="en-US" altLang="en-US" sz="2200" dirty="0">
                <a:latin typeface="Comic Sans MS" panose="030F0702030302020204" pitchFamily="66" charset="0"/>
              </a:rPr>
              <a:t>Hostile Climate to traditional mathematics. </a:t>
            </a:r>
          </a:p>
          <a:p>
            <a:r>
              <a:rPr lang="en-US" altLang="en-US" sz="2200" dirty="0">
                <a:solidFill>
                  <a:srgbClr val="C00000"/>
                </a:solidFill>
                <a:latin typeface="Comic Sans MS" panose="030F0702030302020204" pitchFamily="66" charset="0"/>
              </a:rPr>
              <a:t>Early on dominated by psychological approach of drill and manipulative formalism </a:t>
            </a:r>
            <a:r>
              <a:rPr lang="en-US" altLang="en-US" sz="2200" i="1" dirty="0">
                <a:solidFill>
                  <a:srgbClr val="C00000"/>
                </a:solidFill>
                <a:latin typeface="Comic Sans MS" panose="030F0702030302020204" pitchFamily="66" charset="0"/>
              </a:rPr>
              <a:t>Thorndike:  Mathematics is a “tool subject.”</a:t>
            </a:r>
          </a:p>
          <a:p>
            <a:r>
              <a:rPr lang="en-US" altLang="en-US" sz="2200" i="1" dirty="0">
                <a:solidFill>
                  <a:srgbClr val="C00000"/>
                </a:solidFill>
                <a:latin typeface="Comic Sans MS" panose="030F0702030302020204" pitchFamily="66" charset="0"/>
              </a:rPr>
              <a:t>Stimulus and response method emphasized</a:t>
            </a:r>
            <a:endParaRPr lang="en-US" altLang="en-US" sz="2200" dirty="0">
              <a:solidFill>
                <a:srgbClr val="C00000"/>
              </a:solidFill>
              <a:latin typeface="Comic Sans MS" panose="030F0702030302020204" pitchFamily="66" charset="0"/>
            </a:endParaRPr>
          </a:p>
          <a:p>
            <a:r>
              <a:rPr lang="en-US" altLang="en-US" sz="2200" dirty="0">
                <a:latin typeface="Comic Sans MS" panose="030F0702030302020204" pitchFamily="66" charset="0"/>
              </a:rPr>
              <a:t>Marked by increasing failure rate and decreasing rate of enrollment in classical mathematics courses.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990600" y="762000"/>
            <a:ext cx="7086600" cy="1295400"/>
          </a:xfrm>
        </p:spPr>
        <p:txBody>
          <a:bodyPr/>
          <a:lstStyle/>
          <a:p>
            <a:r>
              <a:rPr lang="en-US" altLang="en-US" dirty="0" smtClean="0">
                <a:latin typeface="Comic Sans MS" panose="030F0702030302020204" pitchFamily="66" charset="0"/>
              </a:rPr>
              <a:t>Mathematics Education: </a:t>
            </a:r>
            <a:br>
              <a:rPr lang="en-US" altLang="en-US" dirty="0" smtClean="0">
                <a:latin typeface="Comic Sans MS" panose="030F0702030302020204" pitchFamily="66" charset="0"/>
              </a:rPr>
            </a:br>
            <a:r>
              <a:rPr lang="en-US" altLang="en-US" dirty="0" smtClean="0">
                <a:latin typeface="Comic Sans MS" panose="030F0702030302020204" pitchFamily="66" charset="0"/>
              </a:rPr>
              <a:t>1893 – 1945</a:t>
            </a:r>
            <a:endParaRPr lang="en-US" altLang="en-US" dirty="0"/>
          </a:p>
        </p:txBody>
      </p:sp>
      <p:sp>
        <p:nvSpPr>
          <p:cNvPr id="8195" name="Rectangle 3"/>
          <p:cNvSpPr>
            <a:spLocks noGrp="1" noChangeArrowheads="1"/>
          </p:cNvSpPr>
          <p:nvPr>
            <p:ph type="body" idx="1"/>
          </p:nvPr>
        </p:nvSpPr>
        <p:spPr>
          <a:xfrm>
            <a:off x="990600" y="2590800"/>
            <a:ext cx="5867400" cy="3200400"/>
          </a:xfrm>
        </p:spPr>
        <p:txBody>
          <a:bodyPr/>
          <a:lstStyle/>
          <a:p>
            <a:pPr>
              <a:lnSpc>
                <a:spcPct val="90000"/>
              </a:lnSpc>
            </a:pPr>
            <a:r>
              <a:rPr lang="en-US" altLang="en-US" sz="2400" dirty="0" smtClean="0">
                <a:latin typeface="Comic Sans MS" panose="030F0702030302020204" pitchFamily="66" charset="0"/>
              </a:rPr>
              <a:t>1893:  Committee of 10: Emphasized classical mathematics curriculum</a:t>
            </a:r>
          </a:p>
          <a:p>
            <a:pPr marL="0" indent="0">
              <a:lnSpc>
                <a:spcPct val="90000"/>
              </a:lnSpc>
              <a:buNone/>
            </a:pPr>
            <a:endParaRPr lang="en-US" altLang="en-US" sz="1000" b="1" dirty="0" smtClean="0">
              <a:latin typeface="Comic Sans MS" panose="030F0702030302020204" pitchFamily="66" charset="0"/>
            </a:endParaRPr>
          </a:p>
          <a:p>
            <a:pPr>
              <a:lnSpc>
                <a:spcPct val="90000"/>
              </a:lnSpc>
            </a:pPr>
            <a:r>
              <a:rPr lang="en-US" altLang="en-US" sz="2400" dirty="0" smtClean="0">
                <a:latin typeface="Comic Sans MS" panose="030F0702030302020204" pitchFamily="66" charset="0"/>
              </a:rPr>
              <a:t>1903:  Stanley Hall -American psychologist and lead critic of the committee of 10.  Strongly questioned suitability of math beyond arithmetic for most students</a:t>
            </a:r>
          </a:p>
        </p:txBody>
      </p:sp>
    </p:spTree>
    <p:extLst>
      <p:ext uri="{BB962C8B-B14F-4D97-AF65-F5344CB8AC3E}">
        <p14:creationId xmlns:p14="http://schemas.microsoft.com/office/powerpoint/2010/main" val="6241979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1009361" y="838200"/>
            <a:ext cx="6111875" cy="533400"/>
          </a:xfrm>
        </p:spPr>
        <p:txBody>
          <a:bodyPr/>
          <a:lstStyle/>
          <a:p>
            <a:r>
              <a:rPr lang="en-US" altLang="en-US" sz="3200" dirty="0">
                <a:latin typeface="Comic Sans MS" panose="030F0702030302020204" pitchFamily="66" charset="0"/>
              </a:rPr>
              <a:t>Quotes by Stanley Hall</a:t>
            </a:r>
          </a:p>
        </p:txBody>
      </p:sp>
      <p:sp>
        <p:nvSpPr>
          <p:cNvPr id="27651" name="Rectangle 3"/>
          <p:cNvSpPr>
            <a:spLocks noGrp="1" noChangeArrowheads="1"/>
          </p:cNvSpPr>
          <p:nvPr>
            <p:ph type="body" idx="1"/>
          </p:nvPr>
        </p:nvSpPr>
        <p:spPr>
          <a:xfrm>
            <a:off x="1066801" y="1752600"/>
            <a:ext cx="5638800" cy="4343400"/>
          </a:xfrm>
        </p:spPr>
        <p:txBody>
          <a:bodyPr/>
          <a:lstStyle/>
          <a:p>
            <a:r>
              <a:rPr lang="en-US" altLang="en-US" sz="2200" i="1" dirty="0">
                <a:latin typeface="Comic Sans MS" panose="030F0702030302020204" pitchFamily="66" charset="0"/>
              </a:rPr>
              <a:t>“Women preponderate in Latin and algebra because of custom and tradition and they preponderate in  English and History because of intellectual inclination”      </a:t>
            </a:r>
          </a:p>
          <a:p>
            <a:r>
              <a:rPr lang="en-US" altLang="en-US" sz="2200" i="1" dirty="0">
                <a:latin typeface="Comic Sans MS" panose="030F0702030302020204" pitchFamily="66" charset="0"/>
              </a:rPr>
              <a:t>“The first danger to a woman is over-brainwork.”</a:t>
            </a:r>
          </a:p>
          <a:p>
            <a:r>
              <a:rPr lang="en-US" altLang="en-US" sz="2200" i="1" dirty="0">
                <a:latin typeface="Comic Sans MS" panose="030F0702030302020204" pitchFamily="66" charset="0"/>
              </a:rPr>
              <a:t>Mathematics beyond arithmetic is not necessary for “the great army of incapables.”</a:t>
            </a:r>
          </a:p>
          <a:p>
            <a:pPr>
              <a:buNone/>
            </a:pPr>
            <a:endParaRPr lang="en-US" sz="1600" i="1" dirty="0" smtClean="0">
              <a:latin typeface="Comic Sans MS" panose="030F0702030302020204" pitchFamily="66" charset="0"/>
            </a:endParaRPr>
          </a:p>
          <a:p>
            <a:pPr>
              <a:buNone/>
            </a:pPr>
            <a:r>
              <a:rPr lang="en-US" sz="1800" i="1" dirty="0" smtClean="0">
                <a:latin typeface="Comic Sans MS" panose="030F0702030302020204" pitchFamily="66" charset="0"/>
              </a:rPr>
              <a:t>A History of School Mathematics</a:t>
            </a:r>
            <a:r>
              <a:rPr lang="en-US" sz="1800" dirty="0" smtClean="0">
                <a:latin typeface="Comic Sans MS" panose="030F0702030302020204" pitchFamily="66" charset="0"/>
              </a:rPr>
              <a:t>, Volume 1</a:t>
            </a:r>
            <a:endParaRPr lang="en-US" altLang="en-US" sz="1800" dirty="0" smtClean="0">
              <a:latin typeface="Comic Sans MS" panose="030F0702030302020204" pitchFamily="66" charset="0"/>
            </a:endParaRPr>
          </a:p>
        </p:txBody>
      </p:sp>
      <p:pic>
        <p:nvPicPr>
          <p:cNvPr id="27652" name="Picture 4" descr="j018634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86600" y="1219200"/>
            <a:ext cx="1289050" cy="1809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76356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990600"/>
            <a:ext cx="6877339" cy="731838"/>
          </a:xfrm>
        </p:spPr>
        <p:txBody>
          <a:bodyPr/>
          <a:lstStyle/>
          <a:p>
            <a:r>
              <a:rPr lang="en-US" dirty="0">
                <a:latin typeface="Comic Sans MS" panose="030F0702030302020204" pitchFamily="66" charset="0"/>
              </a:rPr>
              <a:t>1917 Smith Hughes Act</a:t>
            </a:r>
          </a:p>
        </p:txBody>
      </p:sp>
      <p:sp>
        <p:nvSpPr>
          <p:cNvPr id="3" name="Content Placeholder 2"/>
          <p:cNvSpPr>
            <a:spLocks noGrp="1"/>
          </p:cNvSpPr>
          <p:nvPr>
            <p:ph idx="1"/>
          </p:nvPr>
        </p:nvSpPr>
        <p:spPr>
          <a:xfrm>
            <a:off x="1296843" y="2438400"/>
            <a:ext cx="5257800" cy="2590800"/>
          </a:xfrm>
        </p:spPr>
        <p:txBody>
          <a:bodyPr/>
          <a:lstStyle/>
          <a:p>
            <a:r>
              <a:rPr lang="en-US" dirty="0">
                <a:latin typeface="Comic Sans MS" panose="030F0702030302020204" pitchFamily="66" charset="0"/>
              </a:rPr>
              <a:t>Massive governmental backing for new vocational emphasis promoted by several interest groups that wanted skilled laborers</a:t>
            </a:r>
            <a:r>
              <a:rPr lang="en-US" dirty="0" smtClean="0">
                <a:latin typeface="Comic Sans MS" panose="030F0702030302020204" pitchFamily="66" charset="0"/>
              </a:rPr>
              <a:t>.</a:t>
            </a:r>
            <a:endParaRPr lang="en-US" dirty="0">
              <a:latin typeface="Comic Sans MS" panose="030F0702030302020204" pitchFamily="66" charset="0"/>
            </a:endParaRPr>
          </a:p>
        </p:txBody>
      </p:sp>
    </p:spTree>
    <p:extLst>
      <p:ext uri="{BB962C8B-B14F-4D97-AF65-F5344CB8AC3E}">
        <p14:creationId xmlns:p14="http://schemas.microsoft.com/office/powerpoint/2010/main" val="3978804995"/>
      </p:ext>
    </p:extLst>
  </p:cSld>
  <p:clrMapOvr>
    <a:masterClrMapping/>
  </p:clrMapOvr>
  <p:timing>
    <p:tnLst>
      <p:par>
        <p:cTn id="1" dur="indefinite" restart="never" nodeType="tmRoot"/>
      </p:par>
    </p:tnLst>
  </p:timing>
</p:sld>
</file>

<file path=ppt/theme/theme1.xml><?xml version="1.0" encoding="utf-8"?>
<a:theme xmlns:a="http://schemas.openxmlformats.org/drawingml/2006/main" name="Stack of books design template">
  <a:themeElements>
    <a:clrScheme name="Stack of books design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ck of books design template">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Tx/>
          <a:buSzTx/>
          <a:buFontTx/>
          <a:buChar char="•"/>
          <a:tabLst/>
          <a:defRPr kumimoji="0" lang="en-US" altLang="en-US" sz="2800" b="0" i="0" u="none" strike="noStrike" cap="none" normalizeH="0" baseline="0" smtClean="0">
            <a:ln>
              <a:noFill/>
            </a:ln>
            <a:solidFill>
              <a:schemeClr val="tx1"/>
            </a:solidFill>
            <a:effectLst/>
            <a:latin typeface="Century Gothic" panose="020B0502020202020204"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Tx/>
          <a:buSzTx/>
          <a:buFontTx/>
          <a:buChar char="•"/>
          <a:tabLst/>
          <a:defRPr kumimoji="0" lang="en-US" altLang="en-US" sz="2800" b="0" i="0" u="none" strike="noStrike" cap="none" normalizeH="0" baseline="0" smtClean="0">
            <a:ln>
              <a:noFill/>
            </a:ln>
            <a:solidFill>
              <a:schemeClr val="tx1"/>
            </a:solidFill>
            <a:effectLst/>
            <a:latin typeface="Century Gothic" panose="020B0502020202020204" pitchFamily="34" charset="0"/>
          </a:defRPr>
        </a:defPPr>
      </a:lstStyle>
    </a:lnDef>
  </a:objectDefaults>
  <a:extraClrSchemeLst>
    <a:extraClrScheme>
      <a:clrScheme name="Stack of books design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ck of books design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ck of books design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ck of books design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ck of books design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ck of books design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ck of books design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ck of books design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ck of books design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ck of books design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ck of books design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ck of books design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Stack of books design template</Template>
  <TotalTime>820</TotalTime>
  <Words>2314</Words>
  <Application>Microsoft Office PowerPoint</Application>
  <PresentationFormat>On-screen Show (4:3)</PresentationFormat>
  <Paragraphs>293</Paragraphs>
  <Slides>51</Slides>
  <Notes>3</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51</vt:i4>
      </vt:variant>
    </vt:vector>
  </HeadingPairs>
  <TitlesOfParts>
    <vt:vector size="56" baseType="lpstr">
      <vt:lpstr>Arial</vt:lpstr>
      <vt:lpstr>Calibri</vt:lpstr>
      <vt:lpstr>Century Gothic</vt:lpstr>
      <vt:lpstr>Comic Sans MS</vt:lpstr>
      <vt:lpstr>Stack of books design template</vt:lpstr>
      <vt:lpstr>Why The Math Common Core State Standards Are Not The Devil</vt:lpstr>
      <vt:lpstr>PowerPoint Presentation</vt:lpstr>
      <vt:lpstr>State of Teachers in America</vt:lpstr>
      <vt:lpstr>State of Teachers in America</vt:lpstr>
      <vt:lpstr>History of Mathematics Education: </vt:lpstr>
      <vt:lpstr>Mathematics Education:  1867 – 1945</vt:lpstr>
      <vt:lpstr>Mathematics Education:  1893 – 1945</vt:lpstr>
      <vt:lpstr>Quotes by Stanley Hall</vt:lpstr>
      <vt:lpstr>1917 Smith Hughes Act</vt:lpstr>
      <vt:lpstr>1918 - Cardinal Principles Commission on the Reorganization of Secondary Education</vt:lpstr>
      <vt:lpstr>National Council of Teacher of Mathematics (NCTM)</vt:lpstr>
      <vt:lpstr>The 1923 Report:   The Reorganization of Mathematics in Secondary Education</vt:lpstr>
      <vt:lpstr>Key Points of the 1923 Report</vt:lpstr>
      <vt:lpstr>Key Points of the 1923 Report</vt:lpstr>
      <vt:lpstr>Key Points of the 1923 Report</vt:lpstr>
      <vt:lpstr>1927 - Charles H Judd, the Dean of Education at University of Chicago:</vt:lpstr>
      <vt:lpstr>Issues with the 1923 report</vt:lpstr>
      <vt:lpstr>1940 American Council of Education  (17 years later)</vt:lpstr>
      <vt:lpstr>1940 American Council of Education</vt:lpstr>
      <vt:lpstr>National Milestones  World War II</vt:lpstr>
      <vt:lpstr>National Milestones  World War II</vt:lpstr>
      <vt:lpstr>National Milestones  Sputnik</vt:lpstr>
      <vt:lpstr>National Defense of Education Act</vt:lpstr>
      <vt:lpstr>The Elementary Schools and Secondary Education Act</vt:lpstr>
      <vt:lpstr>National Commission on Excellence in Education</vt:lpstr>
      <vt:lpstr>National Governors Conference</vt:lpstr>
      <vt:lpstr>1989 Charlottesville, VA Education Summit</vt:lpstr>
      <vt:lpstr>National Council of Teachers of Mathematics</vt:lpstr>
      <vt:lpstr>National Council of Teachers of Mathematics</vt:lpstr>
      <vt:lpstr>Further National Milestones</vt:lpstr>
      <vt:lpstr>The American Reinvestment and Recovery Act (ARRA)</vt:lpstr>
      <vt:lpstr>The American Reinvestment and Recovery Act (ARRA)</vt:lpstr>
      <vt:lpstr>Common Core Standards</vt:lpstr>
      <vt:lpstr>Common Core State Standards (CCSSO)</vt:lpstr>
      <vt:lpstr>Common Core State Standards (Math)</vt:lpstr>
      <vt:lpstr>Common Core State Standards (Math)</vt:lpstr>
      <vt:lpstr>Common Core State Standards  (Math)</vt:lpstr>
      <vt:lpstr>Kentucky Core Academic Standards (math)</vt:lpstr>
      <vt:lpstr>Kentucky Core Academic Standards (math)</vt:lpstr>
      <vt:lpstr>Conceptual Based Mathematics Pedagogy</vt:lpstr>
      <vt:lpstr>Conceptually Based Mathematics Pedagogy  </vt:lpstr>
      <vt:lpstr>Conceptually Based Mathematics Pedagogy</vt:lpstr>
      <vt:lpstr>Examples of conceptual versus process driven pedagogy</vt:lpstr>
      <vt:lpstr>Examples of conceptual versus process driven pedagogy</vt:lpstr>
      <vt:lpstr>Examples of conceptual versus algorithmic or process driven pedagogy for division</vt:lpstr>
      <vt:lpstr>Examples of conceptual versus algorithmic or process driven pedagogy for division</vt:lpstr>
      <vt:lpstr>Examples of conceptual versus algorithmic or process driven pedagogy for division</vt:lpstr>
      <vt:lpstr>PowerPoint Presentation</vt:lpstr>
      <vt:lpstr>Negative Integers</vt:lpstr>
      <vt:lpstr>Negative Integers</vt:lpstr>
      <vt:lpstr>Playing with math (in our spare time!) </vt:lpstr>
    </vt:vector>
  </TitlesOfParts>
  <Company>Georgetown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Mathematics Education on the Defensive 1920 -1945</dc:title>
  <dc:creator>Ernie Heavin</dc:creator>
  <cp:lastModifiedBy>Mandy McDonough</cp:lastModifiedBy>
  <cp:revision>126</cp:revision>
  <dcterms:created xsi:type="dcterms:W3CDTF">2006-09-26T09:40:33Z</dcterms:created>
  <dcterms:modified xsi:type="dcterms:W3CDTF">2015-03-16T15:02:37Z</dcterms:modified>
</cp:coreProperties>
</file>